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76" r:id="rId2"/>
    <p:sldId id="550" r:id="rId3"/>
    <p:sldId id="552" r:id="rId4"/>
    <p:sldId id="551" r:id="rId5"/>
    <p:sldId id="601" r:id="rId6"/>
    <p:sldId id="615" r:id="rId7"/>
    <p:sldId id="617" r:id="rId8"/>
    <p:sldId id="587" r:id="rId9"/>
    <p:sldId id="588" r:id="rId10"/>
    <p:sldId id="604" r:id="rId11"/>
    <p:sldId id="607" r:id="rId12"/>
    <p:sldId id="608" r:id="rId13"/>
    <p:sldId id="610" r:id="rId14"/>
    <p:sldId id="611" r:id="rId15"/>
    <p:sldId id="612" r:id="rId16"/>
    <p:sldId id="613" r:id="rId17"/>
    <p:sldId id="451" r:id="rId18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CC33"/>
    <a:srgbClr val="66FF33"/>
    <a:srgbClr val="FFFF00"/>
    <a:srgbClr val="FF00FF"/>
    <a:srgbClr val="0000CC"/>
    <a:srgbClr val="00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76" autoAdjust="0"/>
  </p:normalViewPr>
  <p:slideViewPr>
    <p:cSldViewPr snapToObjects="1">
      <p:cViewPr>
        <p:scale>
          <a:sx n="97" d="100"/>
          <a:sy n="97" d="100"/>
        </p:scale>
        <p:origin x="-1314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4"/>
    </p:cViewPr>
  </p:sorterViewPr>
  <p:notesViewPr>
    <p:cSldViewPr snapToObjects="1">
      <p:cViewPr varScale="1">
        <p:scale>
          <a:sx n="53" d="100"/>
          <a:sy n="53" d="100"/>
        </p:scale>
        <p:origin x="-1842" y="-96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B90C0C-6845-4EC0-AFF9-8B406599A72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4677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172BBC-5E5F-4CD8-8D87-FD764990912E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4106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7DC792-84CC-4B3B-BE7C-1E621BD6E33E}" type="slidenum">
              <a:rPr lang="es-ES"/>
              <a:pPr/>
              <a:t>1</a:t>
            </a:fld>
            <a:endParaRPr lang="es-E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CB0E04-8B8E-47C6-BF22-D46F13B00682}" type="slidenum">
              <a:rPr lang="es-ES"/>
              <a:pPr/>
              <a:t>10</a:t>
            </a:fld>
            <a:endParaRPr lang="es-E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CB0E04-8B8E-47C6-BF22-D46F13B00682}" type="slidenum">
              <a:rPr lang="es-ES"/>
              <a:pPr/>
              <a:t>11</a:t>
            </a:fld>
            <a:endParaRPr lang="es-E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CB0E04-8B8E-47C6-BF22-D46F13B00682}" type="slidenum">
              <a:rPr lang="es-ES"/>
              <a:pPr/>
              <a:t>12</a:t>
            </a:fld>
            <a:endParaRPr lang="es-E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CB0E04-8B8E-47C6-BF22-D46F13B00682}" type="slidenum">
              <a:rPr lang="es-ES"/>
              <a:pPr/>
              <a:t>13</a:t>
            </a:fld>
            <a:endParaRPr lang="es-E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CB0E04-8B8E-47C6-BF22-D46F13B00682}" type="slidenum">
              <a:rPr lang="es-ES"/>
              <a:pPr/>
              <a:t>14</a:t>
            </a:fld>
            <a:endParaRPr lang="es-E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CB0E04-8B8E-47C6-BF22-D46F13B00682}" type="slidenum">
              <a:rPr lang="es-ES"/>
              <a:pPr/>
              <a:t>15</a:t>
            </a:fld>
            <a:endParaRPr lang="es-E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CB0E04-8B8E-47C6-BF22-D46F13B00682}" type="slidenum">
              <a:rPr lang="es-ES"/>
              <a:pPr/>
              <a:t>2</a:t>
            </a:fld>
            <a:endParaRPr lang="es-E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D6A4E1-6C53-41C4-9821-012624C179C8}" type="slidenum">
              <a:rPr lang="es-ES"/>
              <a:pPr/>
              <a:t>3</a:t>
            </a:fld>
            <a:endParaRPr lang="es-E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CB0E04-8B8E-47C6-BF22-D46F13B00682}" type="slidenum">
              <a:rPr lang="es-ES"/>
              <a:pPr/>
              <a:t>4</a:t>
            </a:fld>
            <a:endParaRPr lang="es-E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CB0E04-8B8E-47C6-BF22-D46F13B00682}" type="slidenum">
              <a:rPr lang="es-ES"/>
              <a:pPr/>
              <a:t>5</a:t>
            </a:fld>
            <a:endParaRPr lang="es-E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CB0E04-8B8E-47C6-BF22-D46F13B00682}" type="slidenum">
              <a:rPr lang="es-ES"/>
              <a:pPr/>
              <a:t>6</a:t>
            </a:fld>
            <a:endParaRPr lang="es-E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1663A8-6282-4D81-94A1-F3CCAC49C5C3}" type="slidenum">
              <a:rPr lang="es-ES"/>
              <a:pPr/>
              <a:t>7</a:t>
            </a:fld>
            <a:endParaRPr lang="es-E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1663A8-6282-4D81-94A1-F3CCAC49C5C3}" type="slidenum">
              <a:rPr lang="es-ES"/>
              <a:pPr/>
              <a:t>8</a:t>
            </a:fld>
            <a:endParaRPr lang="es-ES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CB0E04-8B8E-47C6-BF22-D46F13B00682}" type="slidenum">
              <a:rPr lang="es-ES"/>
              <a:pPr/>
              <a:t>9</a:t>
            </a:fld>
            <a:endParaRPr lang="es-E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68" name="Line 28"/>
          <p:cNvSpPr>
            <a:spLocks noChangeShapeType="1"/>
          </p:cNvSpPr>
          <p:nvPr userDrawn="1"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12700">
            <a:solidFill>
              <a:srgbClr val="3B3B3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38271" name="Rectangle 31"/>
          <p:cNvSpPr>
            <a:spLocks noChangeArrowheads="1"/>
          </p:cNvSpPr>
          <p:nvPr userDrawn="1"/>
        </p:nvSpPr>
        <p:spPr bwMode="auto">
          <a:xfrm>
            <a:off x="0" y="782638"/>
            <a:ext cx="9144000" cy="69850"/>
          </a:xfrm>
          <a:prstGeom prst="rect">
            <a:avLst/>
          </a:prstGeom>
          <a:solidFill>
            <a:srgbClr val="494949"/>
          </a:solidFill>
          <a:ln w="9525">
            <a:solidFill>
              <a:srgbClr val="3B3B3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38275" name="Line 35"/>
          <p:cNvSpPr>
            <a:spLocks noChangeShapeType="1"/>
          </p:cNvSpPr>
          <p:nvPr userDrawn="1"/>
        </p:nvSpPr>
        <p:spPr bwMode="auto">
          <a:xfrm>
            <a:off x="0" y="898525"/>
            <a:ext cx="9144000" cy="0"/>
          </a:xfrm>
          <a:prstGeom prst="line">
            <a:avLst/>
          </a:prstGeom>
          <a:noFill/>
          <a:ln w="12700">
            <a:solidFill>
              <a:srgbClr val="66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38276" name="Text Box 36"/>
          <p:cNvSpPr txBox="1">
            <a:spLocks noChangeArrowheads="1"/>
          </p:cNvSpPr>
          <p:nvPr userDrawn="1"/>
        </p:nvSpPr>
        <p:spPr bwMode="auto">
          <a:xfrm>
            <a:off x="1479550" y="4441065"/>
            <a:ext cx="61849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ts val="600"/>
              </a:spcBef>
            </a:pPr>
            <a:r>
              <a:rPr lang="es-ES" altLang="es-ES_tradnl" sz="2400" b="1" dirty="0" smtClean="0">
                <a:solidFill>
                  <a:srgbClr val="1E3F63"/>
                </a:solidFill>
                <a:latin typeface="Comic Sans MS" pitchFamily="66" charset="0"/>
              </a:rPr>
              <a:t>Dos años de normativa de progreso y permanencia en la UPV</a:t>
            </a:r>
            <a:endParaRPr lang="es-ES" altLang="es-ES_tradnl" sz="24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38279" name="Line 39"/>
          <p:cNvSpPr>
            <a:spLocks noChangeShapeType="1"/>
          </p:cNvSpPr>
          <p:nvPr userDrawn="1"/>
        </p:nvSpPr>
        <p:spPr bwMode="auto">
          <a:xfrm>
            <a:off x="0" y="6473825"/>
            <a:ext cx="9144000" cy="0"/>
          </a:xfrm>
          <a:prstGeom prst="line">
            <a:avLst/>
          </a:prstGeom>
          <a:noFill/>
          <a:ln w="57150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38282" name="Text Box 42"/>
          <p:cNvSpPr txBox="1">
            <a:spLocks noChangeArrowheads="1"/>
          </p:cNvSpPr>
          <p:nvPr userDrawn="1"/>
        </p:nvSpPr>
        <p:spPr bwMode="auto">
          <a:xfrm>
            <a:off x="5724525" y="5949950"/>
            <a:ext cx="31686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  <a:spcBef>
                <a:spcPct val="50000"/>
              </a:spcBef>
            </a:pPr>
            <a:r>
              <a:rPr lang="es-ES" altLang="es-ES_tradnl" sz="1400" b="1" dirty="0">
                <a:solidFill>
                  <a:srgbClr val="1E3F63"/>
                </a:solidFill>
              </a:rPr>
              <a:t>Valencia, </a:t>
            </a:r>
            <a:r>
              <a:rPr lang="es-ES" sz="1400" b="1" dirty="0" smtClean="0">
                <a:solidFill>
                  <a:srgbClr val="1E3F63"/>
                </a:solidFill>
              </a:rPr>
              <a:t>29 de noviembre de 2012</a:t>
            </a:r>
            <a:endParaRPr lang="es-ES" altLang="es-ES_tradnl" sz="1400" b="1" dirty="0">
              <a:solidFill>
                <a:srgbClr val="0000FF"/>
              </a:solidFill>
            </a:endParaRPr>
          </a:p>
        </p:txBody>
      </p:sp>
      <p:sp>
        <p:nvSpPr>
          <p:cNvPr id="138283" name="Text Box 43"/>
          <p:cNvSpPr txBox="1">
            <a:spLocks noChangeArrowheads="1"/>
          </p:cNvSpPr>
          <p:nvPr userDrawn="1"/>
        </p:nvSpPr>
        <p:spPr bwMode="auto">
          <a:xfrm>
            <a:off x="22225" y="6477000"/>
            <a:ext cx="6205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b="1">
                <a:solidFill>
                  <a:srgbClr val="669900"/>
                </a:solidFill>
              </a:rPr>
              <a:t>Vicerrectorado de Estudios y Convergencia Europea</a:t>
            </a:r>
          </a:p>
        </p:txBody>
      </p:sp>
      <p:sp>
        <p:nvSpPr>
          <p:cNvPr id="138297" name="Text Box 57"/>
          <p:cNvSpPr txBox="1">
            <a:spLocks noChangeArrowheads="1"/>
          </p:cNvSpPr>
          <p:nvPr userDrawn="1"/>
        </p:nvSpPr>
        <p:spPr bwMode="auto">
          <a:xfrm>
            <a:off x="1479550" y="1196975"/>
            <a:ext cx="74866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s-ES" altLang="es-ES_tradnl" sz="2400" b="1" dirty="0" smtClean="0">
                <a:solidFill>
                  <a:srgbClr val="FF0000"/>
                </a:solidFill>
                <a:latin typeface="Arial Narrow" pitchFamily="34" charset="0"/>
              </a:rPr>
              <a:t>XII </a:t>
            </a:r>
            <a:r>
              <a:rPr lang="es-ES" altLang="es-ES_tradnl" sz="2400" b="1" dirty="0">
                <a:solidFill>
                  <a:srgbClr val="FF0000"/>
                </a:solidFill>
                <a:latin typeface="Arial Narrow" pitchFamily="34" charset="0"/>
              </a:rPr>
              <a:t>JORNADAS DE ORI</a:t>
            </a:r>
            <a:r>
              <a:rPr lang="es-ES_tradnl" altLang="es-ES_tradnl" sz="2400" b="1" dirty="0">
                <a:solidFill>
                  <a:srgbClr val="FF0000"/>
                </a:solidFill>
                <a:latin typeface="Arial Narrow" pitchFamily="34" charset="0"/>
              </a:rPr>
              <a:t>ENTACIÓN</a:t>
            </a:r>
            <a:endParaRPr lang="es-ES" altLang="es-ES_tradnl" sz="2400" b="1" dirty="0">
              <a:solidFill>
                <a:srgbClr val="FF0000"/>
              </a:solidFill>
              <a:latin typeface="Arial Narrow" pitchFamily="34" charset="0"/>
            </a:endParaRPr>
          </a:p>
          <a:p>
            <a:pPr algn="r" eaLnBrk="0" hangingPunct="0">
              <a:spcBef>
                <a:spcPct val="50000"/>
              </a:spcBef>
            </a:pPr>
            <a:r>
              <a:rPr lang="es-ES" altLang="es-ES_tradnl" sz="2400" b="1" dirty="0" err="1">
                <a:solidFill>
                  <a:srgbClr val="FF0000"/>
                </a:solidFill>
                <a:latin typeface="Arial Narrow" pitchFamily="34" charset="0"/>
              </a:rPr>
              <a:t>Universitat</a:t>
            </a:r>
            <a:r>
              <a:rPr lang="es-ES" altLang="es-ES_tradnl" sz="2400" b="1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s-ES" altLang="es-ES_tradnl" sz="2400" b="1" dirty="0" err="1">
                <a:solidFill>
                  <a:srgbClr val="FF0000"/>
                </a:solidFill>
                <a:latin typeface="Arial Narrow" pitchFamily="34" charset="0"/>
              </a:rPr>
              <a:t>Polit</a:t>
            </a:r>
            <a:r>
              <a:rPr lang="es-ES_tradnl" altLang="es-ES_tradnl" sz="2400" b="1" dirty="0">
                <a:solidFill>
                  <a:srgbClr val="FF0000"/>
                </a:solidFill>
                <a:latin typeface="Arial Narrow" pitchFamily="34" charset="0"/>
              </a:rPr>
              <a:t>è</a:t>
            </a:r>
            <a:r>
              <a:rPr lang="es-ES" altLang="es-ES_tradnl" sz="2400" b="1" dirty="0" err="1">
                <a:solidFill>
                  <a:srgbClr val="FF0000"/>
                </a:solidFill>
                <a:latin typeface="Arial Narrow" pitchFamily="34" charset="0"/>
              </a:rPr>
              <a:t>cnica</a:t>
            </a:r>
            <a:r>
              <a:rPr lang="es-ES" altLang="es-ES_tradnl" sz="2400" b="1" dirty="0">
                <a:solidFill>
                  <a:srgbClr val="FF0000"/>
                </a:solidFill>
                <a:latin typeface="Arial Narrow" pitchFamily="34" charset="0"/>
              </a:rPr>
              <a:t> de Va</a:t>
            </a:r>
            <a:r>
              <a:rPr lang="es-ES_tradnl" altLang="es-ES_tradnl" sz="2400" b="1" dirty="0" err="1">
                <a:solidFill>
                  <a:srgbClr val="FF0000"/>
                </a:solidFill>
                <a:latin typeface="Arial Narrow" pitchFamily="34" charset="0"/>
              </a:rPr>
              <a:t>lència</a:t>
            </a:r>
            <a:endParaRPr lang="es-ES_tradnl" altLang="es-ES_tradnl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8298" name="Picture 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8"/>
          <a:stretch>
            <a:fillRect/>
          </a:stretch>
        </p:blipFill>
        <p:spPr bwMode="auto">
          <a:xfrm>
            <a:off x="3775075" y="2767013"/>
            <a:ext cx="1725613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300" name="Picture 6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8" r="22525"/>
          <a:stretch>
            <a:fillRect/>
          </a:stretch>
        </p:blipFill>
        <p:spPr bwMode="auto">
          <a:xfrm>
            <a:off x="474663" y="2773363"/>
            <a:ext cx="158273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301" name="Picture 6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2776538"/>
            <a:ext cx="17272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302" name="Rectangle 62"/>
          <p:cNvSpPr>
            <a:spLocks noChangeArrowheads="1"/>
          </p:cNvSpPr>
          <p:nvPr userDrawn="1"/>
        </p:nvSpPr>
        <p:spPr bwMode="auto">
          <a:xfrm>
            <a:off x="487363" y="2774950"/>
            <a:ext cx="5013325" cy="144463"/>
          </a:xfrm>
          <a:prstGeom prst="rect">
            <a:avLst/>
          </a:prstGeom>
          <a:solidFill>
            <a:srgbClr val="3366FF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38303" name="Rectangle 63"/>
          <p:cNvSpPr>
            <a:spLocks noChangeArrowheads="1"/>
          </p:cNvSpPr>
          <p:nvPr userDrawn="1"/>
        </p:nvSpPr>
        <p:spPr bwMode="auto">
          <a:xfrm>
            <a:off x="487363" y="4070350"/>
            <a:ext cx="5013325" cy="144463"/>
          </a:xfrm>
          <a:prstGeom prst="rect">
            <a:avLst/>
          </a:prstGeom>
          <a:solidFill>
            <a:srgbClr val="3366FF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38304" name="Rectangle 64"/>
          <p:cNvSpPr>
            <a:spLocks noChangeArrowheads="1"/>
          </p:cNvSpPr>
          <p:nvPr userDrawn="1"/>
        </p:nvSpPr>
        <p:spPr bwMode="auto">
          <a:xfrm>
            <a:off x="474663" y="2767013"/>
            <a:ext cx="5026025" cy="1439862"/>
          </a:xfrm>
          <a:prstGeom prst="rect">
            <a:avLst/>
          </a:prstGeom>
          <a:solidFill>
            <a:srgbClr val="3366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38305" name="Line 65"/>
          <p:cNvSpPr>
            <a:spLocks noChangeShapeType="1"/>
          </p:cNvSpPr>
          <p:nvPr userDrawn="1"/>
        </p:nvSpPr>
        <p:spPr bwMode="auto">
          <a:xfrm>
            <a:off x="0" y="2770188"/>
            <a:ext cx="9144000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38306" name="Line 66"/>
          <p:cNvSpPr>
            <a:spLocks noChangeShapeType="1"/>
          </p:cNvSpPr>
          <p:nvPr userDrawn="1"/>
        </p:nvSpPr>
        <p:spPr bwMode="auto">
          <a:xfrm>
            <a:off x="0" y="4214813"/>
            <a:ext cx="9144000" cy="0"/>
          </a:xfrm>
          <a:prstGeom prst="line">
            <a:avLst/>
          </a:prstGeom>
          <a:noFill/>
          <a:ln w="9525">
            <a:solidFill>
              <a:srgbClr val="5F5F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97317"/>
            <a:ext cx="2448272" cy="1381077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" y="23157"/>
            <a:ext cx="1276364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9902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558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532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6130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889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973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0697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32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247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73028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2" name="Picture 36" descr="logo_UPV_bueno-sintexto_inclinado"/>
          <p:cNvPicPr>
            <a:picLocks noChangeAspect="1" noChangeArrowheads="1"/>
          </p:cNvPicPr>
          <p:nvPr userDrawn="1"/>
        </p:nvPicPr>
        <p:blipFill>
          <a:blip r:embed="rId13">
            <a:lum bright="9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0" t="11011" r="12086" b="26006"/>
          <a:stretch>
            <a:fillRect/>
          </a:stretch>
        </p:blipFill>
        <p:spPr bwMode="auto">
          <a:xfrm>
            <a:off x="3175" y="1193800"/>
            <a:ext cx="4567238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4" name="Picture 38" descr="logo_UPV_bueno-sintexto_inclinado"/>
          <p:cNvPicPr>
            <a:picLocks noChangeAspect="1" noChangeArrowheads="1"/>
          </p:cNvPicPr>
          <p:nvPr userDrawn="1"/>
        </p:nvPicPr>
        <p:blipFill>
          <a:blip r:embed="rId13">
            <a:lum bright="9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6" t="11011" r="45326" b="26006"/>
          <a:stretch>
            <a:fillRect/>
          </a:stretch>
        </p:blipFill>
        <p:spPr bwMode="auto">
          <a:xfrm>
            <a:off x="5581650" y="1193800"/>
            <a:ext cx="3557588" cy="521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6" name="Text Box 30"/>
          <p:cNvSpPr txBox="1">
            <a:spLocks noChangeArrowheads="1"/>
          </p:cNvSpPr>
          <p:nvPr userDrawn="1"/>
        </p:nvSpPr>
        <p:spPr bwMode="auto">
          <a:xfrm>
            <a:off x="22225" y="6577013"/>
            <a:ext cx="80057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b="1" dirty="0" smtClean="0">
                <a:solidFill>
                  <a:srgbClr val="A50021"/>
                </a:solidFill>
              </a:rPr>
              <a:t>Dos años de normativa de progreso y permanencia en la UPV</a:t>
            </a:r>
            <a:endParaRPr lang="es-ES" sz="1200" b="1" dirty="0">
              <a:solidFill>
                <a:srgbClr val="A50021"/>
              </a:solidFill>
            </a:endParaRPr>
          </a:p>
        </p:txBody>
      </p:sp>
      <p:sp>
        <p:nvSpPr>
          <p:cNvPr id="4127" name="Text Box 31"/>
          <p:cNvSpPr txBox="1">
            <a:spLocks noChangeArrowheads="1"/>
          </p:cNvSpPr>
          <p:nvPr userDrawn="1"/>
        </p:nvSpPr>
        <p:spPr bwMode="auto">
          <a:xfrm>
            <a:off x="7740650" y="6577013"/>
            <a:ext cx="1403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 dirty="0" err="1"/>
              <a:t>Pag</a:t>
            </a:r>
            <a:r>
              <a:rPr lang="es-ES" sz="1200" dirty="0"/>
              <a:t>. </a:t>
            </a:r>
            <a:fld id="{818424D3-9900-4F22-973D-2D49F68D8142}" type="slidenum">
              <a:rPr lang="es-ES" sz="1200"/>
              <a:pPr>
                <a:spcBef>
                  <a:spcPct val="50000"/>
                </a:spcBef>
              </a:pPr>
              <a:t>‹Nº›</a:t>
            </a:fld>
            <a:r>
              <a:rPr lang="es-ES" sz="1200" dirty="0"/>
              <a:t> de </a:t>
            </a:r>
            <a:r>
              <a:rPr lang="es-ES" sz="1200" dirty="0" smtClean="0"/>
              <a:t>15</a:t>
            </a:r>
            <a:endParaRPr lang="es-ES" sz="1200" dirty="0"/>
          </a:p>
        </p:txBody>
      </p:sp>
      <p:sp>
        <p:nvSpPr>
          <p:cNvPr id="4128" name="Rectangle 32"/>
          <p:cNvSpPr>
            <a:spLocks noChangeArrowheads="1"/>
          </p:cNvSpPr>
          <p:nvPr userDrawn="1"/>
        </p:nvSpPr>
        <p:spPr bwMode="auto">
          <a:xfrm>
            <a:off x="0" y="782638"/>
            <a:ext cx="9144000" cy="69850"/>
          </a:xfrm>
          <a:prstGeom prst="rect">
            <a:avLst/>
          </a:prstGeom>
          <a:solidFill>
            <a:srgbClr val="494949"/>
          </a:solidFill>
          <a:ln w="9525">
            <a:solidFill>
              <a:srgbClr val="3B3B3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130" name="Line 34"/>
          <p:cNvSpPr>
            <a:spLocks noChangeShapeType="1"/>
          </p:cNvSpPr>
          <p:nvPr userDrawn="1"/>
        </p:nvSpPr>
        <p:spPr bwMode="auto">
          <a:xfrm>
            <a:off x="0" y="898525"/>
            <a:ext cx="9144000" cy="0"/>
          </a:xfrm>
          <a:prstGeom prst="line">
            <a:avLst/>
          </a:prstGeom>
          <a:noFill/>
          <a:ln w="12700">
            <a:solidFill>
              <a:srgbClr val="66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136" name="Line 40"/>
          <p:cNvSpPr>
            <a:spLocks noChangeShapeType="1"/>
          </p:cNvSpPr>
          <p:nvPr userDrawn="1"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12700">
            <a:solidFill>
              <a:srgbClr val="3B3B3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4137" name="Line 41"/>
          <p:cNvSpPr>
            <a:spLocks noChangeShapeType="1"/>
          </p:cNvSpPr>
          <p:nvPr userDrawn="1"/>
        </p:nvSpPr>
        <p:spPr bwMode="auto">
          <a:xfrm>
            <a:off x="0" y="6473825"/>
            <a:ext cx="9144000" cy="0"/>
          </a:xfrm>
          <a:prstGeom prst="line">
            <a:avLst/>
          </a:prstGeom>
          <a:noFill/>
          <a:ln w="57150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" y="23157"/>
            <a:ext cx="1276364" cy="72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fontAlgn="base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Ø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ü"/>
        <a:defRPr sz="2000" b="1" i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 b="1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 b="1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51275" y="0"/>
            <a:ext cx="5292725" cy="71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s-ES" dirty="0" smtClean="0"/>
              <a:t>NOS PONEMOS EN MARCHA</a:t>
            </a:r>
            <a:endParaRPr lang="es-ES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7950" y="981075"/>
            <a:ext cx="6400800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altLang="es-ES_tradnl" sz="2000" b="1">
                <a:solidFill>
                  <a:srgbClr val="800000"/>
                </a:solidFill>
              </a:rPr>
              <a:t>EVALUACIÓN POR CURRICULUM. Curso 2011/12</a:t>
            </a:r>
          </a:p>
        </p:txBody>
      </p:sp>
      <p:graphicFrame>
        <p:nvGraphicFramePr>
          <p:cNvPr id="12" name="Group 70"/>
          <p:cNvGraphicFramePr>
            <a:graphicFrameLocks noGrp="1"/>
          </p:cNvGraphicFramePr>
          <p:nvPr/>
        </p:nvGraphicFramePr>
        <p:xfrm>
          <a:off x="179388" y="1844675"/>
          <a:ext cx="8785226" cy="4195766"/>
        </p:xfrm>
        <a:graphic>
          <a:graphicData uri="http://schemas.openxmlformats.org/drawingml/2006/table">
            <a:tbl>
              <a:tblPr/>
              <a:tblGrid>
                <a:gridCol w="4248592"/>
                <a:gridCol w="972136"/>
                <a:gridCol w="1188166"/>
                <a:gridCol w="1188166"/>
                <a:gridCol w="1188166"/>
              </a:tblGrid>
              <a:tr h="640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EVALUACIÓN POR CURRICULUM 1er Curso</a:t>
                      </a:r>
                    </a:p>
                  </a:txBody>
                  <a:tcPr marL="91443" marR="91443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Nuevo Ingreso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Adaptados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TOTAL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Alumnos</a:t>
                      </a:r>
                    </a:p>
                  </a:txBody>
                  <a:tcPr marL="91443" marR="91443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4424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642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5066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Alumnos con bloque evaluable</a:t>
                      </a:r>
                    </a:p>
                  </a:txBody>
                  <a:tcPr marL="91443" marR="91443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939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140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1079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21.30%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Evaluación curricular favorable en ERT</a:t>
                      </a:r>
                    </a:p>
                  </a:txBody>
                  <a:tcPr marL="91443" marR="91443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411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51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462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9.12%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Evaluación curricular desfavorable en ERT</a:t>
                      </a:r>
                    </a:p>
                  </a:txBody>
                  <a:tcPr marL="91443" marR="91443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455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65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520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10.26%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Evaluación curricular favorable en CPEC</a:t>
                      </a:r>
                    </a:p>
                  </a:txBody>
                  <a:tcPr marL="91443" marR="91443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66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86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1.70%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Evaluación curricular desfavorable en CPEC</a:t>
                      </a:r>
                    </a:p>
                  </a:txBody>
                  <a:tcPr marL="91443" marR="91443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11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0.22%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9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TOTAL evaluación curricular favorable</a:t>
                      </a:r>
                    </a:p>
                  </a:txBody>
                  <a:tcPr marL="91443" marR="91443"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477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71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548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10.82</a:t>
                      </a:r>
                    </a:p>
                  </a:txBody>
                  <a:tcPr marL="91443" marR="91443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15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51275" y="0"/>
            <a:ext cx="5292725" cy="71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s-ES" dirty="0"/>
              <a:t>NOS PONEMOS EN MARCHA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07950" y="981075"/>
            <a:ext cx="6400800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altLang="es-ES_tradnl" sz="2000" b="1">
                <a:solidFill>
                  <a:srgbClr val="800000"/>
                </a:solidFill>
              </a:rPr>
              <a:t>PERMANENCIA. Curso 2011/12</a:t>
            </a:r>
          </a:p>
        </p:txBody>
      </p:sp>
      <p:graphicFrame>
        <p:nvGraphicFramePr>
          <p:cNvPr id="11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91978"/>
              </p:ext>
            </p:extLst>
          </p:nvPr>
        </p:nvGraphicFramePr>
        <p:xfrm>
          <a:off x="215516" y="2276475"/>
          <a:ext cx="8568952" cy="3048000"/>
        </p:xfrm>
        <a:graphic>
          <a:graphicData uri="http://schemas.openxmlformats.org/drawingml/2006/table">
            <a:tbl>
              <a:tblPr/>
              <a:tblGrid>
                <a:gridCol w="4791648"/>
                <a:gridCol w="944326"/>
                <a:gridCol w="944326"/>
                <a:gridCol w="944326"/>
                <a:gridCol w="944326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46" marR="9144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2010/11</a:t>
                      </a: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2011/12</a:t>
                      </a: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Alumnos en primer año (*)</a:t>
                      </a:r>
                    </a:p>
                  </a:txBody>
                  <a:tcPr marL="91446" marR="9144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6149</a:t>
                      </a: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5066</a:t>
                      </a: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NO superan 12 ECTS</a:t>
                      </a:r>
                    </a:p>
                  </a:txBody>
                  <a:tcPr marL="91446" marR="9144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777</a:t>
                      </a: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12.63%</a:t>
                      </a: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670</a:t>
                      </a: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13.22%</a:t>
                      </a: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Solicitudes de continuación de estudios</a:t>
                      </a:r>
                    </a:p>
                  </a:txBody>
                  <a:tcPr marL="91446" marR="9144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213</a:t>
                      </a: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27.41%</a:t>
                      </a: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104</a:t>
                      </a: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15.52%</a:t>
                      </a: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Solicitudes resueltas favorablemente por la CPEC</a:t>
                      </a:r>
                    </a:p>
                  </a:txBody>
                  <a:tcPr marL="91446" marR="9144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35</a:t>
                      </a: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16.43%</a:t>
                      </a: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32</a:t>
                      </a: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30.77%</a:t>
                      </a: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TOTAL alumnos desvinculados</a:t>
                      </a:r>
                    </a:p>
                  </a:txBody>
                  <a:tcPr marL="91446" marR="9144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742</a:t>
                      </a: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12.06%</a:t>
                      </a: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638</a:t>
                      </a: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12.59%</a:t>
                      </a:r>
                    </a:p>
                  </a:txBody>
                  <a:tcPr marL="91446" marR="9144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539750" y="1628775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2000" b="1">
                <a:latin typeface="Comic Sans MS" pitchFamily="66" charset="0"/>
              </a:rPr>
              <a:t>Superación de 12 ECTS el año de ingreso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38138" y="5734050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s-ES" sz="2000" b="1">
                <a:latin typeface="Comic Sans MS" pitchFamily="66" charset="0"/>
              </a:rPr>
              <a:t>(*) incluyen los alumnos de nuevo ingreso y los adaptados</a:t>
            </a:r>
          </a:p>
        </p:txBody>
      </p:sp>
    </p:spTree>
    <p:extLst>
      <p:ext uri="{BB962C8B-B14F-4D97-AF65-F5344CB8AC3E}">
        <p14:creationId xmlns:p14="http://schemas.microsoft.com/office/powerpoint/2010/main" val="399032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51275" y="0"/>
            <a:ext cx="5292725" cy="71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s-ES" dirty="0"/>
              <a:t>NOS PONEMOS EN MARCHA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950" y="981075"/>
            <a:ext cx="6400800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altLang="es-ES_tradnl" sz="2000" b="1">
                <a:solidFill>
                  <a:srgbClr val="800000"/>
                </a:solidFill>
              </a:rPr>
              <a:t>PERMANENCIA. Curso 2011/12</a:t>
            </a:r>
          </a:p>
        </p:txBody>
      </p:sp>
      <p:graphicFrame>
        <p:nvGraphicFramePr>
          <p:cNvPr id="8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344754"/>
              </p:ext>
            </p:extLst>
          </p:nvPr>
        </p:nvGraphicFramePr>
        <p:xfrm>
          <a:off x="216000" y="2275200"/>
          <a:ext cx="8568468" cy="3048000"/>
        </p:xfrm>
        <a:graphic>
          <a:graphicData uri="http://schemas.openxmlformats.org/drawingml/2006/table">
            <a:tbl>
              <a:tblPr/>
              <a:tblGrid>
                <a:gridCol w="4788048"/>
                <a:gridCol w="945105"/>
                <a:gridCol w="945105"/>
                <a:gridCol w="945105"/>
                <a:gridCol w="945105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2010/11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2011/12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Cohorte de entrada en curso i-1 (*)</a:t>
                      </a: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922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6149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s-E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NO superan primero tras 2 años </a:t>
                      </a: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176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19.08%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721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11.72%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Solicitudes de continuación de estudios</a:t>
                      </a: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112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63.64%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411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57.00%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Solicitudes resueltas favorablemente por la CPEC</a:t>
                      </a: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103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91.96%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339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82.48%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TOTAL alumnos desvinculados</a:t>
                      </a:r>
                    </a:p>
                  </a:txBody>
                  <a:tcPr marL="91442" marR="914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73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7.92%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382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6.21%</a:t>
                      </a:r>
                    </a:p>
                  </a:txBody>
                  <a:tcPr marL="91442" marR="914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539750" y="1628775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s-ES" sz="2000" b="1">
                <a:latin typeface="Comic Sans MS" pitchFamily="66" charset="0"/>
              </a:rPr>
              <a:t>Superación de primer curso en dos años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338138" y="5734050"/>
            <a:ext cx="763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s-ES" sz="2000" b="1">
                <a:latin typeface="Comic Sans MS" pitchFamily="66" charset="0"/>
              </a:rPr>
              <a:t>(*) incluyen los alumnos de nuevo ingreso y los adaptados</a:t>
            </a:r>
          </a:p>
        </p:txBody>
      </p:sp>
    </p:spTree>
    <p:extLst>
      <p:ext uri="{BB962C8B-B14F-4D97-AF65-F5344CB8AC3E}">
        <p14:creationId xmlns:p14="http://schemas.microsoft.com/office/powerpoint/2010/main" val="314284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51275" y="0"/>
            <a:ext cx="5292725" cy="71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s-ES" dirty="0" smtClean="0"/>
              <a:t>HASTA AQUÍ HEMOS LLEGADO</a:t>
            </a:r>
            <a:endParaRPr lang="es-E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950" y="981075"/>
            <a:ext cx="6400800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altLang="es-ES_tradnl" sz="2000" b="1">
                <a:solidFill>
                  <a:srgbClr val="800000"/>
                </a:solidFill>
              </a:rPr>
              <a:t>RENDIMIENTO. Curso 2011/12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547813"/>
            <a:ext cx="6243637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4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51275" y="0"/>
            <a:ext cx="5292725" cy="71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s-ES" dirty="0" smtClean="0"/>
              <a:t>DE DONDE VENÍAMOS</a:t>
            </a:r>
            <a:endParaRPr lang="es-E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950" y="981075"/>
            <a:ext cx="6400800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altLang="es-ES_tradnl" sz="2000" b="1">
                <a:solidFill>
                  <a:srgbClr val="800000"/>
                </a:solidFill>
              </a:rPr>
              <a:t>RENDIMIENTO. Curso 2011/12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547813"/>
            <a:ext cx="6243637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2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51275" y="0"/>
            <a:ext cx="5292725" cy="71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s-ES" dirty="0" smtClean="0"/>
              <a:t>ANTES Y DESPUÉS</a:t>
            </a:r>
            <a:endParaRPr lang="es-E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950" y="981075"/>
            <a:ext cx="6400800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altLang="es-ES_tradnl" sz="2000" b="1">
                <a:solidFill>
                  <a:srgbClr val="800000"/>
                </a:solidFill>
              </a:rPr>
              <a:t>RENDIMIENTO. Curso 2011/12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547813"/>
            <a:ext cx="6243637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7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51275" y="0"/>
            <a:ext cx="5292725" cy="71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s-ES" dirty="0" smtClean="0"/>
              <a:t>UNA VISTA ATRÁS</a:t>
            </a:r>
            <a:endParaRPr lang="es-E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950" y="981075"/>
            <a:ext cx="6400800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altLang="es-ES_tradnl" sz="2000" b="1">
                <a:solidFill>
                  <a:srgbClr val="800000"/>
                </a:solidFill>
              </a:rPr>
              <a:t>RENDIMIENTO. Curso 2011/12</a:t>
            </a:r>
          </a:p>
        </p:txBody>
      </p:sp>
      <p:grpSp>
        <p:nvGrpSpPr>
          <p:cNvPr id="8" name="7 Grupo"/>
          <p:cNvGrpSpPr>
            <a:grpSpLocks/>
          </p:cNvGrpSpPr>
          <p:nvPr/>
        </p:nvGrpSpPr>
        <p:grpSpPr bwMode="auto">
          <a:xfrm>
            <a:off x="1403350" y="1600200"/>
            <a:ext cx="5832475" cy="4578350"/>
            <a:chOff x="958850" y="584862"/>
            <a:chExt cx="11068050" cy="7862459"/>
          </a:xfrm>
        </p:grpSpPr>
        <p:graphicFrame>
          <p:nvGraphicFramePr>
            <p:cNvPr id="9" name="Object 1"/>
            <p:cNvGraphicFramePr>
              <a:graphicFrameLocks/>
            </p:cNvGraphicFramePr>
            <p:nvPr/>
          </p:nvGraphicFramePr>
          <p:xfrm>
            <a:off x="1485900" y="1600200"/>
            <a:ext cx="10541000" cy="6146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Chart" r:id="rId4" imgW="14808601" imgH="8635435" progId="MSGraph.Chart.8">
                    <p:embed/>
                  </p:oleObj>
                </mc:Choice>
                <mc:Fallback>
                  <p:oleObj name="Chart" r:id="rId4" imgW="14808601" imgH="8635435" progId="MSGraph.Char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5900" y="1600200"/>
                          <a:ext cx="10541000" cy="6146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2"/>
            <p:cNvSpPr>
              <a:spLocks/>
            </p:cNvSpPr>
            <p:nvPr/>
          </p:nvSpPr>
          <p:spPr bwMode="auto">
            <a:xfrm>
              <a:off x="958850" y="1293579"/>
              <a:ext cx="346772" cy="42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>
                  <a:ea typeface="ＭＳ Ｐゴシック"/>
                  <a:cs typeface="ＭＳ Ｐゴシック"/>
                </a:rPr>
                <a:t>%</a:t>
              </a:r>
            </a:p>
          </p:txBody>
        </p:sp>
        <p:sp>
          <p:nvSpPr>
            <p:cNvPr id="11" name="Rectangle 3"/>
            <p:cNvSpPr>
              <a:spLocks/>
            </p:cNvSpPr>
            <p:nvPr/>
          </p:nvSpPr>
          <p:spPr bwMode="auto">
            <a:xfrm>
              <a:off x="5083174" y="8024577"/>
              <a:ext cx="3026654" cy="422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600">
                  <a:ea typeface="ＭＳ Ｐゴシック"/>
                  <a:cs typeface="ＭＳ Ｐゴシック"/>
                </a:rPr>
                <a:t>Curso académico</a:t>
              </a:r>
            </a:p>
          </p:txBody>
        </p:sp>
        <p:sp>
          <p:nvSpPr>
            <p:cNvPr id="12" name="Rectangle 4"/>
            <p:cNvSpPr>
              <a:spLocks/>
            </p:cNvSpPr>
            <p:nvPr/>
          </p:nvSpPr>
          <p:spPr bwMode="auto">
            <a:xfrm>
              <a:off x="2318204" y="584862"/>
              <a:ext cx="8979582" cy="95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b="1">
                  <a:ea typeface="ＭＳ Ｐゴシック"/>
                  <a:cs typeface="ＭＳ Ｐゴシック"/>
                </a:rPr>
                <a:t>Evolución de las tasas de rendimiento UPV</a:t>
              </a:r>
            </a:p>
            <a:p>
              <a:pPr algn="ctr"/>
              <a:r>
                <a:rPr lang="en-US" b="1">
                  <a:ea typeface="ＭＳ Ｐゴシック"/>
                  <a:cs typeface="ＭＳ Ｐゴシック"/>
                </a:rPr>
                <a:t>Alumnos nuevos en 1º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63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51275" y="0"/>
            <a:ext cx="5292725" cy="71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s-ES" dirty="0" smtClean="0"/>
              <a:t>DE DONDE VENIMOS</a:t>
            </a:r>
            <a:endParaRPr lang="es-ES" dirty="0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50825" y="1052513"/>
            <a:ext cx="741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charset="0"/>
              </a:defRPr>
            </a:lvl1pPr>
            <a:lvl2pPr marL="715963" indent="-2587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ES" sz="2400" b="1" dirty="0">
                <a:solidFill>
                  <a:srgbClr val="0000CC"/>
                </a:solidFill>
              </a:rPr>
              <a:t> RENDIMIENTO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156325" y="4899025"/>
            <a:ext cx="20891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s-ES" sz="1400"/>
              <a:t>Fuente: SEPQ-UPV</a:t>
            </a:r>
          </a:p>
          <a:p>
            <a:r>
              <a:rPr lang="es-ES" sz="1400"/>
              <a:t>Elaboración: Propia</a:t>
            </a: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2495550"/>
            <a:ext cx="4757738" cy="356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5505450" y="895350"/>
            <a:ext cx="2740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s-ES" sz="1600" b="1"/>
              <a:t>TASA DE ÉXITO</a:t>
            </a:r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231900"/>
            <a:ext cx="4756150" cy="356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111250" y="2159000"/>
            <a:ext cx="2740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s-ES" sz="1600" b="1"/>
              <a:t>TASA DE RENDIMIENTO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51275" y="0"/>
            <a:ext cx="5292725" cy="71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s-ES" dirty="0"/>
              <a:t>DE DONDE VENIMOS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50825" y="1052513"/>
            <a:ext cx="741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charset="0"/>
              </a:defRPr>
            </a:lvl1pPr>
            <a:lvl2pPr marL="715963" indent="-2587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ES" sz="2400" b="1">
                <a:solidFill>
                  <a:srgbClr val="0000CC"/>
                </a:solidFill>
              </a:rPr>
              <a:t> RENDIMIENTO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1331913" y="2001838"/>
            <a:ext cx="7812087" cy="3485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66700" indent="-266700">
              <a:spcBef>
                <a:spcPct val="25000"/>
              </a:spcBef>
              <a:buFont typeface="Wingdings" pitchFamily="2" charset="2"/>
              <a:buChar char="Ä"/>
            </a:pPr>
            <a:r>
              <a:rPr lang="es-ES" b="1" dirty="0"/>
              <a:t>La </a:t>
            </a:r>
            <a:r>
              <a:rPr lang="es-ES" sz="2400" b="1" dirty="0">
                <a:solidFill>
                  <a:srgbClr val="FF0000"/>
                </a:solidFill>
                <a:latin typeface="+mj-lt"/>
              </a:rPr>
              <a:t>tasa de éxito</a:t>
            </a:r>
            <a:r>
              <a:rPr lang="es-ES" sz="2400" b="1" dirty="0">
                <a:latin typeface="+mj-lt"/>
              </a:rPr>
              <a:t> </a:t>
            </a:r>
            <a:r>
              <a:rPr lang="es-ES" b="1" dirty="0"/>
              <a:t>global de la UPV es objetivamente </a:t>
            </a:r>
            <a:r>
              <a:rPr lang="es-ES" sz="2400" b="1" dirty="0">
                <a:solidFill>
                  <a:srgbClr val="FF0000"/>
                </a:solidFill>
                <a:latin typeface="+mj-lt"/>
              </a:rPr>
              <a:t>buena</a:t>
            </a:r>
          </a:p>
          <a:p>
            <a:pPr marL="266700" indent="-266700">
              <a:spcBef>
                <a:spcPct val="25000"/>
              </a:spcBef>
              <a:buFont typeface="Wingdings" pitchFamily="2" charset="2"/>
              <a:buChar char="Ä"/>
            </a:pPr>
            <a:r>
              <a:rPr lang="es-ES" b="1" dirty="0"/>
              <a:t>La </a:t>
            </a:r>
            <a:r>
              <a:rPr lang="es-ES" sz="2400" b="1" dirty="0">
                <a:solidFill>
                  <a:srgbClr val="FF0000"/>
                </a:solidFill>
                <a:latin typeface="+mj-lt"/>
              </a:rPr>
              <a:t>tasa de rendimiento</a:t>
            </a:r>
            <a:r>
              <a:rPr lang="es-ES" sz="2400" b="1" dirty="0">
                <a:latin typeface="+mj-lt"/>
              </a:rPr>
              <a:t> </a:t>
            </a:r>
            <a:r>
              <a:rPr lang="es-ES" b="1" dirty="0"/>
              <a:t>global es manifiestamente </a:t>
            </a:r>
            <a:r>
              <a:rPr lang="es-ES" sz="2400" b="1" dirty="0">
                <a:solidFill>
                  <a:srgbClr val="FF0000"/>
                </a:solidFill>
                <a:latin typeface="+mj-lt"/>
              </a:rPr>
              <a:t>mejorable</a:t>
            </a:r>
          </a:p>
          <a:p>
            <a:pPr marL="266700" indent="-266700">
              <a:spcBef>
                <a:spcPct val="25000"/>
              </a:spcBef>
              <a:buFont typeface="Wingdings" pitchFamily="2" charset="2"/>
              <a:buChar char="Ä"/>
            </a:pPr>
            <a:r>
              <a:rPr lang="es-ES" b="1" dirty="0"/>
              <a:t>La comparación del comportamiento entre los alumnos de primero de nuevo ingreso y los </a:t>
            </a:r>
            <a:r>
              <a:rPr lang="es-ES" sz="2400" b="1" dirty="0">
                <a:solidFill>
                  <a:srgbClr val="FF0000"/>
                </a:solidFill>
                <a:latin typeface="+mj-lt"/>
              </a:rPr>
              <a:t>repetidores</a:t>
            </a:r>
            <a:r>
              <a:rPr lang="es-ES" b="1" dirty="0"/>
              <a:t>, permite afirmar que estos </a:t>
            </a:r>
            <a:r>
              <a:rPr lang="es-ES" sz="2400" b="1" dirty="0">
                <a:solidFill>
                  <a:srgbClr val="FF0000"/>
                </a:solidFill>
                <a:latin typeface="+mj-lt"/>
              </a:rPr>
              <a:t>tienden a no presentarse</a:t>
            </a:r>
            <a:r>
              <a:rPr lang="es-ES" sz="2400" b="1" dirty="0">
                <a:latin typeface="+mj-lt"/>
              </a:rPr>
              <a:t> </a:t>
            </a:r>
            <a:r>
              <a:rPr lang="es-ES" b="1" dirty="0"/>
              <a:t>a las asignaturas pendientes de primero</a:t>
            </a:r>
          </a:p>
          <a:p>
            <a:pPr marL="266700" indent="-266700">
              <a:spcBef>
                <a:spcPct val="25000"/>
              </a:spcBef>
              <a:buFont typeface="Wingdings" pitchFamily="2" charset="2"/>
              <a:buChar char="Ä"/>
            </a:pPr>
            <a:r>
              <a:rPr lang="es-ES" b="1" dirty="0"/>
              <a:t>Sin embargo, </a:t>
            </a:r>
            <a:r>
              <a:rPr lang="es-ES" sz="2400" b="1" dirty="0">
                <a:solidFill>
                  <a:srgbClr val="FF0000"/>
                </a:solidFill>
                <a:latin typeface="+mj-lt"/>
              </a:rPr>
              <a:t>cuando se presentan</a:t>
            </a:r>
            <a:r>
              <a:rPr lang="es-ES" b="1" dirty="0"/>
              <a:t>, sus </a:t>
            </a:r>
            <a:r>
              <a:rPr lang="es-ES" sz="2400" b="1" dirty="0">
                <a:solidFill>
                  <a:srgbClr val="FF0000"/>
                </a:solidFill>
                <a:latin typeface="+mj-lt"/>
              </a:rPr>
              <a:t>tasas de éxito </a:t>
            </a:r>
            <a:r>
              <a:rPr lang="es-ES" b="1" dirty="0"/>
              <a:t>son </a:t>
            </a:r>
            <a:r>
              <a:rPr lang="es-ES" sz="2400" b="1" dirty="0">
                <a:solidFill>
                  <a:srgbClr val="FF0000"/>
                </a:solidFill>
                <a:latin typeface="+mj-lt"/>
              </a:rPr>
              <a:t>similares</a:t>
            </a:r>
            <a:r>
              <a:rPr lang="es-ES" b="1" dirty="0"/>
              <a:t> a las de los alumnos de </a:t>
            </a:r>
            <a:r>
              <a:rPr lang="es-ES" sz="2400" b="1" dirty="0">
                <a:solidFill>
                  <a:srgbClr val="FF0000"/>
                </a:solidFill>
                <a:latin typeface="+mj-lt"/>
              </a:rPr>
              <a:t>nuevo ingreso</a:t>
            </a:r>
            <a:r>
              <a:rPr lang="es-ES" b="1" dirty="0"/>
              <a:t>.</a:t>
            </a: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755650" y="1557338"/>
            <a:ext cx="835342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57188" indent="-357188">
              <a:spcBef>
                <a:spcPct val="100000"/>
              </a:spcBef>
              <a:buFont typeface="Wingdings" pitchFamily="2" charset="2"/>
              <a:buChar char="Ü"/>
            </a:pPr>
            <a:r>
              <a:rPr lang="es-ES" b="1">
                <a:latin typeface="Verdana" pitchFamily="34" charset="0"/>
              </a:rPr>
              <a:t>Conclusiones</a:t>
            </a:r>
            <a:endParaRPr lang="es-ES" b="1">
              <a:solidFill>
                <a:schemeClr val="accent2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51275" y="0"/>
            <a:ext cx="5292725" cy="71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s-ES" dirty="0" smtClean="0"/>
              <a:t>MARCAMOS EL RUMBO</a:t>
            </a:r>
            <a:endParaRPr lang="es-E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4925" y="1052513"/>
            <a:ext cx="6400800" cy="431800"/>
          </a:xfrm>
          <a:prstGeom prst="rect">
            <a:avLst/>
          </a:prstGeom>
          <a:noFill/>
          <a:ln w="9525" cap="flat" cmpd="sng" algn="ctr">
            <a:solidFill>
              <a:srgbClr val="00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altLang="es-ES_tradnl" sz="2000" b="1">
                <a:solidFill>
                  <a:srgbClr val="800000"/>
                </a:solidFill>
              </a:rPr>
              <a:t>EL PLAN ESTRATÉGI</a:t>
            </a:r>
            <a:r>
              <a:rPr lang="es-ES_tradnl" altLang="es-ES_tradnl" sz="2000" b="1">
                <a:solidFill>
                  <a:srgbClr val="800000"/>
                </a:solidFill>
              </a:rPr>
              <a:t>CO UPV 2007/2014</a:t>
            </a:r>
            <a:endParaRPr lang="es-ES" altLang="es-ES_tradnl" sz="2000" b="1">
              <a:solidFill>
                <a:srgbClr val="80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57188" y="1557338"/>
            <a:ext cx="345598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400" b="1">
                <a:solidFill>
                  <a:srgbClr val="3C5A5A"/>
                </a:solidFill>
              </a:rPr>
              <a:t>E</a:t>
            </a:r>
            <a:r>
              <a:rPr lang="es-ES" sz="2400" b="1">
                <a:solidFill>
                  <a:srgbClr val="85C300"/>
                </a:solidFill>
              </a:rPr>
              <a:t>01</a:t>
            </a:r>
          </a:p>
          <a:p>
            <a:r>
              <a:rPr lang="es-ES" b="1">
                <a:solidFill>
                  <a:srgbClr val="85C300"/>
                </a:solidFill>
                <a:latin typeface="Arial Narrow" pitchFamily="34" charset="0"/>
              </a:rPr>
              <a:t>EJE I. FORMACIÓN Y APRENDIZAJE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57188" y="2476500"/>
            <a:ext cx="68405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s-ES" b="1" dirty="0">
                <a:solidFill>
                  <a:srgbClr val="85C300"/>
                </a:solidFill>
                <a:latin typeface="TradeGothic-Bold" charset="0"/>
              </a:rPr>
              <a:t>OBJETIVO </a:t>
            </a:r>
            <a:r>
              <a:rPr lang="es-ES" b="1" dirty="0">
                <a:solidFill>
                  <a:srgbClr val="85C300"/>
                </a:solidFill>
              </a:rPr>
              <a:t>I.1. </a:t>
            </a:r>
            <a:r>
              <a:rPr lang="es-ES" b="1" dirty="0">
                <a:solidFill>
                  <a:srgbClr val="3C5A5A"/>
                </a:solidFill>
              </a:rPr>
              <a:t>Promover la excelencia docente</a:t>
            </a:r>
            <a:r>
              <a:rPr lang="es-ES" b="1" dirty="0">
                <a:solidFill>
                  <a:srgbClr val="85C300"/>
                </a:solidFill>
                <a:latin typeface="TradeGothic-Bold" charset="0"/>
              </a:rPr>
              <a:t> 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57188" y="2849097"/>
            <a:ext cx="68405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s-ES" b="1" dirty="0">
                <a:solidFill>
                  <a:srgbClr val="85C300"/>
                </a:solidFill>
                <a:latin typeface="TradeGothic-Bold" charset="0"/>
              </a:rPr>
              <a:t>OBJETIVO </a:t>
            </a:r>
            <a:r>
              <a:rPr lang="es-ES" b="1" dirty="0" smtClean="0">
                <a:solidFill>
                  <a:srgbClr val="85C300"/>
                </a:solidFill>
              </a:rPr>
              <a:t>I.2. </a:t>
            </a:r>
            <a:r>
              <a:rPr lang="es-ES" b="1" dirty="0">
                <a:solidFill>
                  <a:srgbClr val="3C5A5A"/>
                </a:solidFill>
              </a:rPr>
              <a:t>Atraer a los mejores estudiantes</a:t>
            </a:r>
            <a:endParaRPr lang="es-ES" b="1" dirty="0">
              <a:solidFill>
                <a:srgbClr val="85C300"/>
              </a:solidFill>
              <a:latin typeface="TradeGothic-Bold" charset="0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57187" y="3215810"/>
            <a:ext cx="86948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</a:pPr>
            <a:r>
              <a:rPr lang="es-ES" b="1" dirty="0">
                <a:solidFill>
                  <a:srgbClr val="85C300"/>
                </a:solidFill>
                <a:latin typeface="TradeGothic-Bold" charset="0"/>
              </a:rPr>
              <a:t>OBJETIVO </a:t>
            </a:r>
            <a:r>
              <a:rPr lang="es-ES" b="1" dirty="0" smtClean="0">
                <a:solidFill>
                  <a:srgbClr val="85C300"/>
                </a:solidFill>
              </a:rPr>
              <a:t>I.3. </a:t>
            </a:r>
            <a:r>
              <a:rPr lang="es-ES" sz="2000" b="1" dirty="0">
                <a:solidFill>
                  <a:srgbClr val="FF0000"/>
                </a:solidFill>
              </a:rPr>
              <a:t>Mejorar el rendimiento académico de los estudiantes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57188" y="3582522"/>
            <a:ext cx="8456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5000"/>
              </a:spcBef>
            </a:pPr>
            <a:r>
              <a:rPr lang="es-ES" b="1" dirty="0">
                <a:solidFill>
                  <a:srgbClr val="85C300"/>
                </a:solidFill>
                <a:latin typeface="TradeGothic-Bold" charset="0"/>
              </a:rPr>
              <a:t>OBJETIVO </a:t>
            </a:r>
            <a:r>
              <a:rPr lang="es-ES" b="1" dirty="0">
                <a:solidFill>
                  <a:srgbClr val="85C300"/>
                </a:solidFill>
              </a:rPr>
              <a:t>I.4. </a:t>
            </a:r>
            <a:r>
              <a:rPr lang="es-ES" b="1" dirty="0">
                <a:solidFill>
                  <a:srgbClr val="3C5A5A"/>
                </a:solidFill>
              </a:rPr>
              <a:t>Conseguir una inserción laboral de calidad de los egresados</a:t>
            </a:r>
          </a:p>
        </p:txBody>
      </p:sp>
      <p:grpSp>
        <p:nvGrpSpPr>
          <p:cNvPr id="17" name="Group 4"/>
          <p:cNvGrpSpPr>
            <a:grpSpLocks/>
          </p:cNvGrpSpPr>
          <p:nvPr/>
        </p:nvGrpSpPr>
        <p:grpSpPr bwMode="auto">
          <a:xfrm rot="2565461">
            <a:off x="6577013" y="1450975"/>
            <a:ext cx="2757487" cy="779463"/>
            <a:chOff x="3275" y="1170"/>
            <a:chExt cx="1737" cy="491"/>
          </a:xfrm>
        </p:grpSpPr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3365" y="1170"/>
              <a:ext cx="14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" sz="3600" b="1" i="1" dirty="0">
                  <a:solidFill>
                    <a:srgbClr val="85C300"/>
                  </a:solidFill>
                  <a:latin typeface="TradeGothic-Bold" charset="0"/>
                </a:rPr>
                <a:t>PLAN</a:t>
              </a:r>
              <a:r>
                <a:rPr lang="es-ES" sz="3600" b="1" i="1" dirty="0">
                  <a:solidFill>
                    <a:srgbClr val="3C5A5A"/>
                  </a:solidFill>
                  <a:latin typeface="TradeGothic-Bold" charset="0"/>
                </a:rPr>
                <a:t>UPV</a:t>
              </a:r>
            </a:p>
          </p:txBody>
        </p:sp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3275" y="1469"/>
              <a:ext cx="173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" sz="1400">
                  <a:latin typeface="TradeGothic-Light" charset="0"/>
                </a:rPr>
                <a:t>Plan estratégico UPV 2007/2014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51275" y="0"/>
            <a:ext cx="5292725" cy="71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s-ES" dirty="0" smtClean="0"/>
              <a:t>MARCAMOS EL RUMBO</a:t>
            </a:r>
            <a:endParaRPr lang="es-E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0825" y="1052513"/>
            <a:ext cx="741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charset="0"/>
              </a:defRPr>
            </a:lvl1pPr>
            <a:lvl2pPr marL="715963" indent="-2587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s-ES" sz="2400" b="1" dirty="0">
                <a:solidFill>
                  <a:srgbClr val="0000CC"/>
                </a:solidFill>
              </a:rPr>
              <a:t> </a:t>
            </a:r>
            <a:r>
              <a:rPr lang="es-ES" sz="2400" b="1" dirty="0" smtClean="0">
                <a:solidFill>
                  <a:srgbClr val="0000CC"/>
                </a:solidFill>
              </a:rPr>
              <a:t>OBJETIVO</a:t>
            </a:r>
            <a:endParaRPr lang="es-ES" sz="2400" b="1" dirty="0">
              <a:solidFill>
                <a:srgbClr val="0000CC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30325" y="1448780"/>
            <a:ext cx="777875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66700" indent="-266700">
              <a:buFont typeface="Wingdings" pitchFamily="2" charset="2"/>
              <a:buChar char="Ä"/>
            </a:pPr>
            <a:r>
              <a:rPr lang="es-ES" b="1" dirty="0"/>
              <a:t>En consecuencia, y con el objetivo de </a:t>
            </a:r>
            <a:r>
              <a:rPr lang="es-ES" sz="2400" b="1" dirty="0">
                <a:solidFill>
                  <a:srgbClr val="FF0000"/>
                </a:solidFill>
                <a:latin typeface="+mj-lt"/>
              </a:rPr>
              <a:t>mejorar nuestros indicadores de rendimiento</a:t>
            </a:r>
            <a:r>
              <a:rPr lang="es-ES" sz="2400" b="1" dirty="0"/>
              <a:t> </a:t>
            </a:r>
            <a:r>
              <a:rPr lang="es-ES" b="1" dirty="0"/>
              <a:t>es preciso fomentar una cultura que propenda a </a:t>
            </a:r>
            <a:r>
              <a:rPr lang="es-ES" sz="2400" b="1" dirty="0">
                <a:solidFill>
                  <a:srgbClr val="FF0000"/>
                </a:solidFill>
                <a:latin typeface="+mj-lt"/>
              </a:rPr>
              <a:t>evitar que los estudiantes abandonen las asignaturas</a:t>
            </a:r>
            <a:r>
              <a:rPr lang="es-ES" b="1" dirty="0"/>
              <a:t>:</a:t>
            </a:r>
          </a:p>
          <a:p>
            <a:pPr marL="715963" lvl="1" indent="-258763">
              <a:buFont typeface="Wingdings" pitchFamily="2" charset="2"/>
              <a:buChar char="ü"/>
            </a:pPr>
            <a:r>
              <a:rPr lang="es-ES" b="1" dirty="0"/>
              <a:t>Adoptar las medidas oportunas para </a:t>
            </a:r>
            <a:r>
              <a:rPr lang="es-ES" sz="2400" b="1" dirty="0">
                <a:solidFill>
                  <a:srgbClr val="FF0000"/>
                </a:solidFill>
                <a:latin typeface="+mj-lt"/>
              </a:rPr>
              <a:t>acomodar la dedicación exigible</a:t>
            </a:r>
            <a:r>
              <a:rPr lang="es-ES" b="1" dirty="0"/>
              <a:t> por cada asignatura al número de </a:t>
            </a:r>
            <a:r>
              <a:rPr lang="es-ES" sz="2400" b="1" dirty="0">
                <a:solidFill>
                  <a:srgbClr val="FF0000"/>
                </a:solidFill>
                <a:latin typeface="+mj-lt"/>
              </a:rPr>
              <a:t>ECTS</a:t>
            </a:r>
            <a:r>
              <a:rPr lang="es-ES" b="1" dirty="0"/>
              <a:t> previstos en el plan de estudios</a:t>
            </a:r>
          </a:p>
          <a:p>
            <a:pPr marL="715963" lvl="1" indent="-258763">
              <a:buFont typeface="Wingdings" pitchFamily="2" charset="2"/>
              <a:buChar char="ü"/>
            </a:pPr>
            <a:r>
              <a:rPr lang="es-ES" b="1" dirty="0"/>
              <a:t>Generalizar, en la medida de lo posible, </a:t>
            </a:r>
            <a:r>
              <a:rPr lang="es-ES" sz="2400" b="1" dirty="0">
                <a:solidFill>
                  <a:srgbClr val="FF0000"/>
                </a:solidFill>
                <a:latin typeface="+mj-lt"/>
              </a:rPr>
              <a:t>sistemas de evaluación continua</a:t>
            </a:r>
          </a:p>
          <a:p>
            <a:pPr marL="715963" lvl="1" indent="-258763">
              <a:buFont typeface="Wingdings" pitchFamily="2" charset="2"/>
              <a:buChar char="ü"/>
            </a:pPr>
            <a:r>
              <a:rPr lang="es-ES" sz="2400" b="1" dirty="0">
                <a:solidFill>
                  <a:srgbClr val="FF0000"/>
                </a:solidFill>
                <a:latin typeface="+mj-lt"/>
              </a:rPr>
              <a:t>Limitar el avance a segundo curso</a:t>
            </a:r>
            <a:r>
              <a:rPr lang="es-ES" sz="2400" b="1" dirty="0">
                <a:latin typeface="+mj-lt"/>
              </a:rPr>
              <a:t> </a:t>
            </a:r>
            <a:r>
              <a:rPr lang="es-ES" b="1" dirty="0"/>
              <a:t>de los estudiantes con créditos pendientes de primero</a:t>
            </a:r>
          </a:p>
          <a:p>
            <a:pPr marL="715963" lvl="1" indent="-258763">
              <a:buFont typeface="Wingdings" pitchFamily="2" charset="2"/>
              <a:buChar char="ü"/>
            </a:pPr>
            <a:r>
              <a:rPr lang="es-ES" sz="2400" b="1" dirty="0">
                <a:solidFill>
                  <a:srgbClr val="FF0000"/>
                </a:solidFill>
                <a:latin typeface="+mj-lt"/>
              </a:rPr>
              <a:t>No permitir</a:t>
            </a:r>
            <a:r>
              <a:rPr lang="es-ES" sz="2400" b="1" dirty="0">
                <a:latin typeface="+mj-lt"/>
              </a:rPr>
              <a:t> </a:t>
            </a:r>
            <a:r>
              <a:rPr lang="es-ES" b="1" dirty="0"/>
              <a:t>comportamientos que conduzcan a </a:t>
            </a:r>
            <a:r>
              <a:rPr lang="es-ES" sz="2400" b="1" dirty="0">
                <a:solidFill>
                  <a:srgbClr val="FF0000"/>
                </a:solidFill>
                <a:latin typeface="+mj-lt"/>
              </a:rPr>
              <a:t>matrículas</a:t>
            </a:r>
            <a:r>
              <a:rPr lang="es-ES" b="1" dirty="0"/>
              <a:t> desproporcionadamente </a:t>
            </a:r>
            <a:r>
              <a:rPr lang="es-ES" sz="2400" b="1" dirty="0">
                <a:solidFill>
                  <a:srgbClr val="FF0000"/>
                </a:solidFill>
                <a:latin typeface="+mj-lt"/>
              </a:rPr>
              <a:t>elevadas</a:t>
            </a:r>
            <a:r>
              <a:rPr lang="es-ES" b="1" dirty="0"/>
              <a:t>, en términos de ECTS</a:t>
            </a:r>
          </a:p>
        </p:txBody>
      </p:sp>
    </p:spTree>
    <p:extLst>
      <p:ext uri="{BB962C8B-B14F-4D97-AF65-F5344CB8AC3E}">
        <p14:creationId xmlns:p14="http://schemas.microsoft.com/office/powerpoint/2010/main" val="101839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51275" y="0"/>
            <a:ext cx="5292725" cy="71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s-ES" dirty="0" smtClean="0"/>
              <a:t>HACEMOS LAS MALETAS</a:t>
            </a:r>
            <a:endParaRPr lang="es-E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 rot="3822354">
            <a:off x="5476653" y="2365885"/>
            <a:ext cx="33730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charset="0"/>
              </a:defRPr>
            </a:lvl1pPr>
            <a:lvl2pPr marL="715963" indent="-2587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s-ES" sz="3200" b="1" dirty="0">
                <a:solidFill>
                  <a:srgbClr val="0000CC"/>
                </a:solidFill>
                <a:latin typeface="Mistral" pitchFamily="66" charset="0"/>
              </a:rPr>
              <a:t> </a:t>
            </a:r>
            <a:r>
              <a:rPr lang="es-ES" sz="3200" b="1" dirty="0" smtClean="0">
                <a:solidFill>
                  <a:srgbClr val="0000CC"/>
                </a:solidFill>
                <a:latin typeface="Mistral" pitchFamily="66" charset="0"/>
              </a:rPr>
              <a:t>AJUSTE DE LA OFERTA </a:t>
            </a:r>
            <a:endParaRPr lang="es-ES" sz="3200" b="1" dirty="0">
              <a:solidFill>
                <a:srgbClr val="0000CC"/>
              </a:solidFill>
              <a:latin typeface="Mistral" pitchFamily="6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 rot="21119148">
            <a:off x="467544" y="1389851"/>
            <a:ext cx="43604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charset="0"/>
              </a:defRPr>
            </a:lvl1pPr>
            <a:lvl2pPr marL="715963" indent="-2587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s-ES" sz="3200" b="1" dirty="0" smtClean="0">
                <a:solidFill>
                  <a:srgbClr val="0000CC"/>
                </a:solidFill>
                <a:latin typeface="Mistral" pitchFamily="66" charset="0"/>
              </a:rPr>
              <a:t>MATRÍCULA A TIEMPO PARCIAL</a:t>
            </a:r>
            <a:endParaRPr lang="es-ES" sz="3200" b="1" dirty="0">
              <a:solidFill>
                <a:srgbClr val="0000CC"/>
              </a:solidFill>
              <a:latin typeface="Mistral" pitchFamily="66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rot="1845499">
            <a:off x="1058643" y="2868495"/>
            <a:ext cx="45865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charset="0"/>
              </a:defRPr>
            </a:lvl1pPr>
            <a:lvl2pPr marL="715963" indent="-2587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s-ES" sz="3200" b="1" dirty="0" smtClean="0">
                <a:solidFill>
                  <a:srgbClr val="0000CC"/>
                </a:solidFill>
                <a:latin typeface="Mistral" pitchFamily="66" charset="0"/>
              </a:rPr>
              <a:t>EVALUACIÓN POR CURRICULUM</a:t>
            </a:r>
            <a:endParaRPr lang="es-ES" sz="3200" b="1" dirty="0">
              <a:solidFill>
                <a:srgbClr val="0000CC"/>
              </a:solidFill>
              <a:latin typeface="Mistral" pitchFamily="66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18514" y="2024843"/>
            <a:ext cx="34788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charset="0"/>
              </a:defRPr>
            </a:lvl1pPr>
            <a:lvl2pPr marL="715963" indent="-2587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s-ES" sz="3200" b="1" dirty="0" smtClean="0">
                <a:solidFill>
                  <a:srgbClr val="0000CC"/>
                </a:solidFill>
                <a:latin typeface="Mistral" pitchFamily="66" charset="0"/>
              </a:rPr>
              <a:t>EVALUACIÓN CONTINUA</a:t>
            </a:r>
            <a:endParaRPr lang="es-ES" sz="3200" b="1" dirty="0">
              <a:solidFill>
                <a:srgbClr val="0000CC"/>
              </a:solidFill>
              <a:latin typeface="Mistral" pitchFamily="66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 rot="1340607">
            <a:off x="3751026" y="3144031"/>
            <a:ext cx="37305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charset="0"/>
              </a:defRPr>
            </a:lvl1pPr>
            <a:lvl2pPr marL="715963" indent="-2587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s-ES" sz="3200" b="1" dirty="0" smtClean="0">
                <a:solidFill>
                  <a:srgbClr val="0000CC"/>
                </a:solidFill>
                <a:latin typeface="Mistral" pitchFamily="66" charset="0"/>
              </a:rPr>
              <a:t>CALENDARIO ACADÉMICO</a:t>
            </a:r>
            <a:endParaRPr lang="es-ES" sz="3200" b="1" dirty="0">
              <a:solidFill>
                <a:srgbClr val="0000CC"/>
              </a:solidFill>
              <a:latin typeface="Mistral" pitchFamily="66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 rot="21403774">
            <a:off x="1237214" y="3562599"/>
            <a:ext cx="25410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charset="0"/>
              </a:defRPr>
            </a:lvl1pPr>
            <a:lvl2pPr marL="715963" indent="-2587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s-ES" sz="3200" b="1" dirty="0" smtClean="0">
                <a:solidFill>
                  <a:srgbClr val="0000CC"/>
                </a:solidFill>
                <a:latin typeface="Mistral" pitchFamily="66" charset="0"/>
              </a:rPr>
              <a:t>GUÍAS DOCENTES</a:t>
            </a:r>
            <a:endParaRPr lang="es-ES" sz="3200" b="1" dirty="0">
              <a:solidFill>
                <a:srgbClr val="0000CC"/>
              </a:solidFill>
              <a:latin typeface="Mistral" pitchFamily="66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 rot="20821205">
            <a:off x="729342" y="5575352"/>
            <a:ext cx="33185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charset="0"/>
              </a:defRPr>
            </a:lvl1pPr>
            <a:lvl2pPr marL="715963" indent="-2587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s-ES" sz="3200" b="1" dirty="0" smtClean="0">
                <a:solidFill>
                  <a:srgbClr val="0000CC"/>
                </a:solidFill>
                <a:latin typeface="Mistral" pitchFamily="66" charset="0"/>
              </a:rPr>
              <a:t>CONTRATO PROGRAMA</a:t>
            </a:r>
            <a:endParaRPr lang="es-ES" sz="3200" b="1" dirty="0">
              <a:solidFill>
                <a:srgbClr val="0000CC"/>
              </a:solidFill>
              <a:latin typeface="Mistral" pitchFamily="66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 rot="21334355">
            <a:off x="3485877" y="4421022"/>
            <a:ext cx="47500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charset="0"/>
              </a:defRPr>
            </a:lvl1pPr>
            <a:lvl2pPr marL="715963" indent="-2587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s-ES" sz="3200" b="1" dirty="0" smtClean="0">
                <a:solidFill>
                  <a:srgbClr val="0000CC"/>
                </a:solidFill>
                <a:latin typeface="Mistral" pitchFamily="66" charset="0"/>
              </a:rPr>
              <a:t>DEFINICIÓN POR COMPETENCIAS</a:t>
            </a:r>
            <a:endParaRPr lang="es-ES" sz="3200" b="1" dirty="0">
              <a:solidFill>
                <a:srgbClr val="0000CC"/>
              </a:solidFill>
              <a:latin typeface="Mistral" pitchFamily="66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 rot="1297917">
            <a:off x="-134246" y="4205452"/>
            <a:ext cx="37914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charset="0"/>
              </a:defRPr>
            </a:lvl1pPr>
            <a:lvl2pPr marL="715963" indent="-2587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s-ES" sz="3200" b="1" dirty="0" smtClean="0">
                <a:solidFill>
                  <a:srgbClr val="0000CC"/>
                </a:solidFill>
                <a:latin typeface="Mistral" pitchFamily="66" charset="0"/>
              </a:rPr>
              <a:t>COMISIONES ACADÉMICAS</a:t>
            </a:r>
            <a:endParaRPr lang="es-ES" sz="3200" b="1" dirty="0">
              <a:solidFill>
                <a:srgbClr val="0000CC"/>
              </a:solidFill>
              <a:latin typeface="Mistral" pitchFamily="66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 rot="532655">
            <a:off x="4223206" y="5447997"/>
            <a:ext cx="40959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charset="0"/>
              </a:defRPr>
            </a:lvl1pPr>
            <a:lvl2pPr marL="715963" indent="-2587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s-ES" sz="3200" b="1" dirty="0" smtClean="0">
                <a:solidFill>
                  <a:srgbClr val="FF0000"/>
                </a:solidFill>
                <a:latin typeface="Mistral" pitchFamily="66" charset="0"/>
              </a:rPr>
              <a:t>PROGRESO Y PERMANENCIA</a:t>
            </a:r>
            <a:endParaRPr lang="es-ES" sz="3200" b="1" dirty="0">
              <a:solidFill>
                <a:srgbClr val="FF0000"/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88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51275" y="0"/>
            <a:ext cx="5292725" cy="71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s-ES" dirty="0" smtClean="0"/>
              <a:t>HACEMOS LAS MALETAS</a:t>
            </a:r>
            <a:endParaRPr lang="es-E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 rot="3822354">
            <a:off x="5476653" y="2365885"/>
            <a:ext cx="33730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charset="0"/>
              </a:defRPr>
            </a:lvl1pPr>
            <a:lvl2pPr marL="715963" indent="-2587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s-ES" sz="3200" b="1" dirty="0">
                <a:solidFill>
                  <a:srgbClr val="0000CC"/>
                </a:solidFill>
                <a:latin typeface="Mistral" pitchFamily="66" charset="0"/>
              </a:rPr>
              <a:t> </a:t>
            </a:r>
            <a:r>
              <a:rPr lang="es-ES" sz="3200" b="1" dirty="0" smtClean="0">
                <a:solidFill>
                  <a:srgbClr val="0000CC"/>
                </a:solidFill>
                <a:latin typeface="Mistral" pitchFamily="66" charset="0"/>
              </a:rPr>
              <a:t>AJUSTE DE LA OFERTA </a:t>
            </a:r>
            <a:endParaRPr lang="es-ES" sz="3200" b="1" dirty="0">
              <a:solidFill>
                <a:srgbClr val="0000CC"/>
              </a:solidFill>
              <a:latin typeface="Mistral" pitchFamily="66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 rot="21119148">
            <a:off x="467544" y="1389851"/>
            <a:ext cx="43604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charset="0"/>
              </a:defRPr>
            </a:lvl1pPr>
            <a:lvl2pPr marL="715963" indent="-2587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s-ES" sz="3200" b="1" dirty="0" smtClean="0">
                <a:solidFill>
                  <a:srgbClr val="0000CC"/>
                </a:solidFill>
                <a:latin typeface="Mistral" pitchFamily="66" charset="0"/>
              </a:rPr>
              <a:t>MATRÍCULA A TIEMPO PARCIAL</a:t>
            </a:r>
            <a:endParaRPr lang="es-ES" sz="3200" b="1" dirty="0">
              <a:solidFill>
                <a:srgbClr val="0000CC"/>
              </a:solidFill>
              <a:latin typeface="Mistral" pitchFamily="66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rot="1845499">
            <a:off x="1058643" y="2868495"/>
            <a:ext cx="45865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charset="0"/>
              </a:defRPr>
            </a:lvl1pPr>
            <a:lvl2pPr marL="715963" indent="-2587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s-ES" sz="3200" b="1" dirty="0" smtClean="0">
                <a:solidFill>
                  <a:srgbClr val="0000CC"/>
                </a:solidFill>
                <a:latin typeface="Mistral" pitchFamily="66" charset="0"/>
              </a:rPr>
              <a:t>EVALUACIÓN POR CURRICULUM</a:t>
            </a:r>
            <a:endParaRPr lang="es-ES" sz="3200" b="1" dirty="0">
              <a:solidFill>
                <a:srgbClr val="0000CC"/>
              </a:solidFill>
              <a:latin typeface="Mistral" pitchFamily="66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18514" y="2024843"/>
            <a:ext cx="34788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charset="0"/>
              </a:defRPr>
            </a:lvl1pPr>
            <a:lvl2pPr marL="715963" indent="-2587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s-ES" sz="3200" b="1" dirty="0" smtClean="0">
                <a:solidFill>
                  <a:srgbClr val="0000CC"/>
                </a:solidFill>
                <a:latin typeface="Mistral" pitchFamily="66" charset="0"/>
              </a:rPr>
              <a:t>EVALUACIÓN CONTINUA</a:t>
            </a:r>
            <a:endParaRPr lang="es-ES" sz="3200" b="1" dirty="0">
              <a:solidFill>
                <a:srgbClr val="0000CC"/>
              </a:solidFill>
              <a:latin typeface="Mistral" pitchFamily="66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 rot="1340607">
            <a:off x="3751026" y="3144031"/>
            <a:ext cx="37305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charset="0"/>
              </a:defRPr>
            </a:lvl1pPr>
            <a:lvl2pPr marL="715963" indent="-2587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s-ES" sz="3200" b="1" dirty="0" smtClean="0">
                <a:solidFill>
                  <a:srgbClr val="0000CC"/>
                </a:solidFill>
                <a:latin typeface="Mistral" pitchFamily="66" charset="0"/>
              </a:rPr>
              <a:t>CALENDARIO ACADÉMICO</a:t>
            </a:r>
            <a:endParaRPr lang="es-ES" sz="3200" b="1" dirty="0">
              <a:solidFill>
                <a:srgbClr val="0000CC"/>
              </a:solidFill>
              <a:latin typeface="Mistral" pitchFamily="66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 rot="21403774">
            <a:off x="1237214" y="3562599"/>
            <a:ext cx="25410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charset="0"/>
              </a:defRPr>
            </a:lvl1pPr>
            <a:lvl2pPr marL="715963" indent="-2587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s-ES" sz="3200" b="1" dirty="0" smtClean="0">
                <a:solidFill>
                  <a:srgbClr val="0000CC"/>
                </a:solidFill>
                <a:latin typeface="Mistral" pitchFamily="66" charset="0"/>
              </a:rPr>
              <a:t>GUÍAS DOCENTES</a:t>
            </a:r>
            <a:endParaRPr lang="es-ES" sz="3200" b="1" dirty="0">
              <a:solidFill>
                <a:srgbClr val="0000CC"/>
              </a:solidFill>
              <a:latin typeface="Mistral" pitchFamily="66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 rot="20821205">
            <a:off x="729342" y="5575352"/>
            <a:ext cx="33185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charset="0"/>
              </a:defRPr>
            </a:lvl1pPr>
            <a:lvl2pPr marL="715963" indent="-2587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s-ES" sz="3200" b="1" dirty="0" smtClean="0">
                <a:solidFill>
                  <a:srgbClr val="0000CC"/>
                </a:solidFill>
                <a:latin typeface="Mistral" pitchFamily="66" charset="0"/>
              </a:rPr>
              <a:t>CONTRATO PROGRAMA</a:t>
            </a:r>
            <a:endParaRPr lang="es-ES" sz="3200" b="1" dirty="0">
              <a:solidFill>
                <a:srgbClr val="0000CC"/>
              </a:solidFill>
              <a:latin typeface="Mistral" pitchFamily="66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 rot="21334355">
            <a:off x="3485877" y="4421022"/>
            <a:ext cx="47500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charset="0"/>
              </a:defRPr>
            </a:lvl1pPr>
            <a:lvl2pPr marL="715963" indent="-2587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s-ES" sz="3200" b="1" dirty="0" smtClean="0">
                <a:solidFill>
                  <a:srgbClr val="0000CC"/>
                </a:solidFill>
                <a:latin typeface="Mistral" pitchFamily="66" charset="0"/>
              </a:rPr>
              <a:t>DEFINICIÓN POR COMPETENCIAS</a:t>
            </a:r>
            <a:endParaRPr lang="es-ES" sz="3200" b="1" dirty="0">
              <a:solidFill>
                <a:srgbClr val="0000CC"/>
              </a:solidFill>
              <a:latin typeface="Mistral" pitchFamily="66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 rot="1297917">
            <a:off x="-134246" y="4205452"/>
            <a:ext cx="37914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charset="0"/>
              </a:defRPr>
            </a:lvl1pPr>
            <a:lvl2pPr marL="715963" indent="-2587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s-ES" sz="3200" b="1" dirty="0" smtClean="0">
                <a:solidFill>
                  <a:srgbClr val="0000CC"/>
                </a:solidFill>
                <a:latin typeface="Mistral" pitchFamily="66" charset="0"/>
              </a:rPr>
              <a:t>COMISIONES ACADÉMICAS</a:t>
            </a:r>
            <a:endParaRPr lang="es-ES" sz="3200" b="1" dirty="0">
              <a:solidFill>
                <a:srgbClr val="0000CC"/>
              </a:solidFill>
              <a:latin typeface="Mistral" pitchFamily="66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 rot="532655">
            <a:off x="4223206" y="5447997"/>
            <a:ext cx="40959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charset="0"/>
              </a:defRPr>
            </a:lvl1pPr>
            <a:lvl2pPr marL="715963" indent="-2587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s-ES" sz="3200" b="1" dirty="0" smtClean="0">
                <a:solidFill>
                  <a:srgbClr val="FF0000"/>
                </a:solidFill>
                <a:latin typeface="Mistral" pitchFamily="66" charset="0"/>
              </a:rPr>
              <a:t>PROGRESO Y PERMANENCIA</a:t>
            </a:r>
            <a:endParaRPr lang="es-ES" sz="3200" b="1" dirty="0">
              <a:solidFill>
                <a:srgbClr val="FF0000"/>
              </a:solidFill>
              <a:latin typeface="Mistral" pitchFamily="66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910214" y="1088740"/>
            <a:ext cx="33730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charset="0"/>
              </a:defRPr>
            </a:lvl1pPr>
            <a:lvl2pPr marL="715963" indent="-2587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s-ES" sz="3200" b="1" dirty="0">
                <a:solidFill>
                  <a:srgbClr val="0000CC"/>
                </a:solidFill>
                <a:latin typeface="Mistral" pitchFamily="66" charset="0"/>
              </a:rPr>
              <a:t> </a:t>
            </a:r>
            <a:r>
              <a:rPr lang="es-ES" sz="3200" b="1" dirty="0" smtClean="0">
                <a:solidFill>
                  <a:srgbClr val="0000CC"/>
                </a:solidFill>
                <a:latin typeface="Mistral" pitchFamily="66" charset="0"/>
              </a:rPr>
              <a:t>AJUSTE DE LA OFERTA </a:t>
            </a:r>
            <a:endParaRPr lang="es-ES" sz="3200" b="1" dirty="0">
              <a:solidFill>
                <a:srgbClr val="0000CC"/>
              </a:solidFill>
              <a:latin typeface="Mistral" pitchFamily="66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910214" y="1607830"/>
            <a:ext cx="43604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charset="0"/>
              </a:defRPr>
            </a:lvl1pPr>
            <a:lvl2pPr marL="715963" indent="-2587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s-ES" sz="3200" b="1" dirty="0" smtClean="0">
                <a:solidFill>
                  <a:srgbClr val="0000CC"/>
                </a:solidFill>
                <a:latin typeface="Mistral" pitchFamily="66" charset="0"/>
              </a:rPr>
              <a:t>MATRÍCULA A TIEMPO PARCIAL</a:t>
            </a:r>
            <a:endParaRPr lang="es-ES" sz="3200" b="1" dirty="0">
              <a:solidFill>
                <a:srgbClr val="0000CC"/>
              </a:solidFill>
              <a:latin typeface="Mistral" pitchFamily="66" charset="0"/>
            </a:endParaRP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910214" y="4722370"/>
            <a:ext cx="45865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charset="0"/>
              </a:defRPr>
            </a:lvl1pPr>
            <a:lvl2pPr marL="715963" indent="-2587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s-ES" sz="3200" b="1" dirty="0" smtClean="0">
                <a:solidFill>
                  <a:srgbClr val="0000CC"/>
                </a:solidFill>
                <a:latin typeface="Mistral" pitchFamily="66" charset="0"/>
              </a:rPr>
              <a:t>EVALUACIÓN POR CURRICULUM</a:t>
            </a:r>
            <a:endParaRPr lang="es-ES" sz="3200" b="1" dirty="0">
              <a:solidFill>
                <a:srgbClr val="0000CC"/>
              </a:solidFill>
              <a:latin typeface="Mistral" pitchFamily="66" charset="0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910214" y="5241460"/>
            <a:ext cx="34788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charset="0"/>
              </a:defRPr>
            </a:lvl1pPr>
            <a:lvl2pPr marL="715963" indent="-2587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s-ES" sz="3200" b="1" dirty="0" smtClean="0">
                <a:solidFill>
                  <a:srgbClr val="0000CC"/>
                </a:solidFill>
                <a:latin typeface="Mistral" pitchFamily="66" charset="0"/>
              </a:rPr>
              <a:t>EVALUACIÓN CONTINUA</a:t>
            </a:r>
            <a:endParaRPr lang="es-ES" sz="3200" b="1" dirty="0">
              <a:solidFill>
                <a:srgbClr val="0000CC"/>
              </a:solidFill>
              <a:latin typeface="Mistral" pitchFamily="66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1910214" y="2126920"/>
            <a:ext cx="37305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charset="0"/>
              </a:defRPr>
            </a:lvl1pPr>
            <a:lvl2pPr marL="715963" indent="-2587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s-ES" sz="3200" b="1" dirty="0" smtClean="0">
                <a:solidFill>
                  <a:srgbClr val="0000CC"/>
                </a:solidFill>
                <a:latin typeface="Mistral" pitchFamily="66" charset="0"/>
              </a:rPr>
              <a:t>CALENDARIO ACADÉMICO</a:t>
            </a:r>
            <a:endParaRPr lang="es-ES" sz="3200" b="1" dirty="0">
              <a:solidFill>
                <a:srgbClr val="0000CC"/>
              </a:solidFill>
              <a:latin typeface="Mistral" pitchFamily="66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910214" y="3165100"/>
            <a:ext cx="25410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charset="0"/>
              </a:defRPr>
            </a:lvl1pPr>
            <a:lvl2pPr marL="715963" indent="-2587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s-ES" sz="3200" b="1" dirty="0" smtClean="0">
                <a:solidFill>
                  <a:srgbClr val="0000CC"/>
                </a:solidFill>
                <a:latin typeface="Mistral" pitchFamily="66" charset="0"/>
              </a:rPr>
              <a:t>GUÍAS DOCENTES</a:t>
            </a:r>
            <a:endParaRPr lang="es-ES" sz="3200" b="1" dirty="0">
              <a:solidFill>
                <a:srgbClr val="0000CC"/>
              </a:solidFill>
              <a:latin typeface="Mistral" pitchFamily="66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1910214" y="3684190"/>
            <a:ext cx="33185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charset="0"/>
              </a:defRPr>
            </a:lvl1pPr>
            <a:lvl2pPr marL="715963" indent="-2587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s-ES" sz="3200" b="1" dirty="0" smtClean="0">
                <a:solidFill>
                  <a:srgbClr val="0000CC"/>
                </a:solidFill>
                <a:latin typeface="Mistral" pitchFamily="66" charset="0"/>
              </a:rPr>
              <a:t>CONTRATO PROGRAMA</a:t>
            </a:r>
            <a:endParaRPr lang="es-ES" sz="3200" b="1" dirty="0">
              <a:solidFill>
                <a:srgbClr val="0000CC"/>
              </a:solidFill>
              <a:latin typeface="Mistral" pitchFamily="66" charset="0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910214" y="4203280"/>
            <a:ext cx="47500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charset="0"/>
              </a:defRPr>
            </a:lvl1pPr>
            <a:lvl2pPr marL="715963" indent="-2587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s-ES" sz="3200" b="1" dirty="0" smtClean="0">
                <a:solidFill>
                  <a:srgbClr val="0000CC"/>
                </a:solidFill>
                <a:latin typeface="Mistral" pitchFamily="66" charset="0"/>
              </a:rPr>
              <a:t>DEFINICIÓN POR COMPETENCIAS</a:t>
            </a:r>
            <a:endParaRPr lang="es-ES" sz="3200" b="1" dirty="0">
              <a:solidFill>
                <a:srgbClr val="0000CC"/>
              </a:solidFill>
              <a:latin typeface="Mistral" pitchFamily="66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1910214" y="2646010"/>
            <a:ext cx="37914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charset="0"/>
              </a:defRPr>
            </a:lvl1pPr>
            <a:lvl2pPr marL="715963" indent="-2587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s-ES" sz="3200" b="1" dirty="0" smtClean="0">
                <a:solidFill>
                  <a:srgbClr val="0000CC"/>
                </a:solidFill>
                <a:latin typeface="Mistral" pitchFamily="66" charset="0"/>
              </a:rPr>
              <a:t>COMISIONES ACADÉMICAS</a:t>
            </a:r>
            <a:endParaRPr lang="es-ES" sz="3200" b="1" dirty="0">
              <a:solidFill>
                <a:srgbClr val="0000CC"/>
              </a:solidFill>
              <a:latin typeface="Mistral" pitchFamily="66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910214" y="5760549"/>
            <a:ext cx="40959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5113" indent="-265113">
              <a:defRPr>
                <a:solidFill>
                  <a:schemeClr val="tx1"/>
                </a:solidFill>
                <a:latin typeface="Arial" charset="0"/>
              </a:defRPr>
            </a:lvl1pPr>
            <a:lvl2pPr marL="715963" indent="-2587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s-ES" sz="3200" b="1" dirty="0" smtClean="0">
                <a:solidFill>
                  <a:srgbClr val="FF0000"/>
                </a:solidFill>
                <a:latin typeface="Mistral" pitchFamily="66" charset="0"/>
              </a:rPr>
              <a:t>PROGRESO Y PERMANENCIA</a:t>
            </a:r>
            <a:endParaRPr lang="es-ES" sz="3200" b="1" dirty="0">
              <a:solidFill>
                <a:srgbClr val="FF0000"/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6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51275" y="0"/>
            <a:ext cx="5292725" cy="71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s-ES" dirty="0"/>
              <a:t>HACEMOS LAS MALETAS</a:t>
            </a:r>
          </a:p>
        </p:txBody>
      </p:sp>
      <p:sp>
        <p:nvSpPr>
          <p:cNvPr id="16" name="Oval 10"/>
          <p:cNvSpPr>
            <a:spLocks noChangeArrowheads="1"/>
          </p:cNvSpPr>
          <p:nvPr/>
        </p:nvSpPr>
        <p:spPr bwMode="auto">
          <a:xfrm>
            <a:off x="250825" y="1095375"/>
            <a:ext cx="3313113" cy="576263"/>
          </a:xfrm>
          <a:prstGeom prst="ellipse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Condiciones de PERMANENCIA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987675" y="2908300"/>
            <a:ext cx="5040313" cy="366713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>
                <a:solidFill>
                  <a:schemeClr val="bg1"/>
                </a:solidFill>
              </a:rPr>
              <a:t>Mensaje de exigencia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987675" y="3313113"/>
            <a:ext cx="5040313" cy="641350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>
                <a:solidFill>
                  <a:schemeClr val="bg1"/>
                </a:solidFill>
              </a:rPr>
              <a:t>Hacer al estudiante co-responsable de los resultados del aprendizaje</a:t>
            </a:r>
          </a:p>
        </p:txBody>
      </p:sp>
      <p:cxnSp>
        <p:nvCxnSpPr>
          <p:cNvPr id="19" name="AutoShape 14"/>
          <p:cNvCxnSpPr>
            <a:cxnSpLocks noChangeShapeType="1"/>
            <a:stCxn id="16" idx="4"/>
            <a:endCxn id="17" idx="1"/>
          </p:cNvCxnSpPr>
          <p:nvPr/>
        </p:nvCxnSpPr>
        <p:spPr bwMode="auto">
          <a:xfrm rot="16200000" flipH="1">
            <a:off x="1737519" y="1842294"/>
            <a:ext cx="1420812" cy="1079500"/>
          </a:xfrm>
          <a:prstGeom prst="bentConnector2">
            <a:avLst/>
          </a:prstGeom>
          <a:noFill/>
          <a:ln w="28575">
            <a:solidFill>
              <a:srgbClr val="0000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15"/>
          <p:cNvCxnSpPr>
            <a:cxnSpLocks noChangeShapeType="1"/>
            <a:stCxn id="16" idx="4"/>
            <a:endCxn id="18" idx="1"/>
          </p:cNvCxnSpPr>
          <p:nvPr/>
        </p:nvCxnSpPr>
        <p:spPr bwMode="auto">
          <a:xfrm rot="16200000" flipH="1">
            <a:off x="1466850" y="2112963"/>
            <a:ext cx="1962150" cy="1079500"/>
          </a:xfrm>
          <a:prstGeom prst="bentConnector2">
            <a:avLst/>
          </a:prstGeom>
          <a:noFill/>
          <a:ln w="28575">
            <a:solidFill>
              <a:srgbClr val="0000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2987675" y="2497138"/>
            <a:ext cx="5040313" cy="366712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>
                <a:solidFill>
                  <a:schemeClr val="bg1"/>
                </a:solidFill>
              </a:rPr>
              <a:t>Sencillas, objetivas y flexibles</a:t>
            </a:r>
          </a:p>
        </p:txBody>
      </p:sp>
      <p:cxnSp>
        <p:nvCxnSpPr>
          <p:cNvPr id="22" name="AutoShape 18"/>
          <p:cNvCxnSpPr>
            <a:cxnSpLocks noChangeShapeType="1"/>
            <a:stCxn id="16" idx="4"/>
            <a:endCxn id="21" idx="1"/>
          </p:cNvCxnSpPr>
          <p:nvPr/>
        </p:nvCxnSpPr>
        <p:spPr bwMode="auto">
          <a:xfrm rot="16200000" flipH="1">
            <a:off x="1943100" y="1636713"/>
            <a:ext cx="1009650" cy="1079500"/>
          </a:xfrm>
          <a:prstGeom prst="bentConnector2">
            <a:avLst/>
          </a:prstGeom>
          <a:noFill/>
          <a:ln w="28575">
            <a:solidFill>
              <a:srgbClr val="0000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2987675" y="2103438"/>
            <a:ext cx="5040313" cy="366712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 dirty="0">
                <a:solidFill>
                  <a:schemeClr val="bg1"/>
                </a:solidFill>
              </a:rPr>
              <a:t>Uso responsable de los fondos públicos</a:t>
            </a:r>
          </a:p>
        </p:txBody>
      </p:sp>
      <p:cxnSp>
        <p:nvCxnSpPr>
          <p:cNvPr id="24" name="AutoShape 20"/>
          <p:cNvCxnSpPr>
            <a:cxnSpLocks noChangeShapeType="1"/>
            <a:stCxn id="16" idx="4"/>
            <a:endCxn id="23" idx="1"/>
          </p:cNvCxnSpPr>
          <p:nvPr/>
        </p:nvCxnSpPr>
        <p:spPr bwMode="auto">
          <a:xfrm rot="16200000" flipH="1">
            <a:off x="2139950" y="1439863"/>
            <a:ext cx="615950" cy="1079500"/>
          </a:xfrm>
          <a:prstGeom prst="bentConnector2">
            <a:avLst/>
          </a:prstGeom>
          <a:noFill/>
          <a:ln w="28575">
            <a:solidFill>
              <a:srgbClr val="0000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2987675" y="3992563"/>
            <a:ext cx="5040313" cy="366712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>
                <a:solidFill>
                  <a:schemeClr val="bg1"/>
                </a:solidFill>
              </a:rPr>
              <a:t>Permanencia vinculada a rendimiento</a:t>
            </a:r>
          </a:p>
        </p:txBody>
      </p:sp>
      <p:cxnSp>
        <p:nvCxnSpPr>
          <p:cNvPr id="26" name="AutoShape 22"/>
          <p:cNvCxnSpPr>
            <a:cxnSpLocks noChangeShapeType="1"/>
            <a:stCxn id="16" idx="4"/>
            <a:endCxn id="25" idx="1"/>
          </p:cNvCxnSpPr>
          <p:nvPr/>
        </p:nvCxnSpPr>
        <p:spPr bwMode="auto">
          <a:xfrm rot="16200000" flipH="1">
            <a:off x="1195387" y="2384426"/>
            <a:ext cx="2505075" cy="1079500"/>
          </a:xfrm>
          <a:prstGeom prst="bentConnector2">
            <a:avLst/>
          </a:prstGeom>
          <a:noFill/>
          <a:ln w="28575">
            <a:solidFill>
              <a:srgbClr val="0000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1358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1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51275" y="0"/>
            <a:ext cx="5292725" cy="71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s-ES" dirty="0"/>
              <a:t>HACEMOS LAS MALETAS</a:t>
            </a:r>
          </a:p>
        </p:txBody>
      </p:sp>
      <p:sp>
        <p:nvSpPr>
          <p:cNvPr id="14" name="Oval 3"/>
          <p:cNvSpPr>
            <a:spLocks noChangeArrowheads="1"/>
          </p:cNvSpPr>
          <p:nvPr/>
        </p:nvSpPr>
        <p:spPr bwMode="auto">
          <a:xfrm>
            <a:off x="250825" y="1095375"/>
            <a:ext cx="3313113" cy="576263"/>
          </a:xfrm>
          <a:prstGeom prst="ellipse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Condiciones de PROGRESO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898775" y="4646613"/>
            <a:ext cx="6156325" cy="366712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>
                <a:solidFill>
                  <a:schemeClr val="bg1"/>
                </a:solidFill>
              </a:rPr>
              <a:t>¿Por qué se limita el número de cursos de matrícula?</a:t>
            </a:r>
          </a:p>
        </p:txBody>
      </p:sp>
      <p:cxnSp>
        <p:nvCxnSpPr>
          <p:cNvPr id="27" name="AutoShape 6"/>
          <p:cNvCxnSpPr>
            <a:cxnSpLocks noChangeShapeType="1"/>
            <a:stCxn id="14" idx="4"/>
            <a:endCxn id="15" idx="1"/>
          </p:cNvCxnSpPr>
          <p:nvPr/>
        </p:nvCxnSpPr>
        <p:spPr bwMode="auto">
          <a:xfrm rot="16200000" flipH="1">
            <a:off x="823912" y="2755901"/>
            <a:ext cx="3159125" cy="990600"/>
          </a:xfrm>
          <a:prstGeom prst="bentConnector2">
            <a:avLst/>
          </a:prstGeom>
          <a:noFill/>
          <a:ln w="28575">
            <a:solidFill>
              <a:srgbClr val="0000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2898775" y="3389313"/>
            <a:ext cx="6156325" cy="366712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>
                <a:solidFill>
                  <a:schemeClr val="bg1"/>
                </a:solidFill>
              </a:rPr>
              <a:t>¿Por qué se limita el máximo de ECTS de matrícula?</a:t>
            </a:r>
          </a:p>
        </p:txBody>
      </p:sp>
      <p:cxnSp>
        <p:nvCxnSpPr>
          <p:cNvPr id="29" name="AutoShape 9"/>
          <p:cNvCxnSpPr>
            <a:cxnSpLocks noChangeShapeType="1"/>
            <a:stCxn id="14" idx="4"/>
            <a:endCxn id="28" idx="1"/>
          </p:cNvCxnSpPr>
          <p:nvPr/>
        </p:nvCxnSpPr>
        <p:spPr bwMode="auto">
          <a:xfrm rot="16200000" flipH="1">
            <a:off x="1452562" y="2127251"/>
            <a:ext cx="1901825" cy="990600"/>
          </a:xfrm>
          <a:prstGeom prst="bentConnector2">
            <a:avLst/>
          </a:prstGeom>
          <a:noFill/>
          <a:ln w="28575">
            <a:solidFill>
              <a:srgbClr val="0000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2898775" y="1736725"/>
            <a:ext cx="6156325" cy="366713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b="1" dirty="0">
                <a:solidFill>
                  <a:schemeClr val="bg1"/>
                </a:solidFill>
              </a:rPr>
              <a:t>¿Por qué se limita el avance a segundo?</a:t>
            </a:r>
          </a:p>
        </p:txBody>
      </p:sp>
      <p:cxnSp>
        <p:nvCxnSpPr>
          <p:cNvPr id="31" name="AutoShape 11"/>
          <p:cNvCxnSpPr>
            <a:cxnSpLocks noChangeShapeType="1"/>
            <a:stCxn id="14" idx="4"/>
            <a:endCxn id="30" idx="1"/>
          </p:cNvCxnSpPr>
          <p:nvPr/>
        </p:nvCxnSpPr>
        <p:spPr bwMode="auto">
          <a:xfrm rot="16200000" flipH="1">
            <a:off x="2278856" y="1300957"/>
            <a:ext cx="249237" cy="990600"/>
          </a:xfrm>
          <a:prstGeom prst="bentConnector2">
            <a:avLst/>
          </a:prstGeom>
          <a:noFill/>
          <a:ln w="28575">
            <a:solidFill>
              <a:srgbClr val="0000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3203575" y="2117725"/>
            <a:ext cx="59404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30238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s-ES" sz="1600" b="0"/>
              <a:t>Está demostrado que el rendimiento en primer curso se reduce cuando no se limita el avance</a:t>
            </a:r>
          </a:p>
          <a:p>
            <a:pPr>
              <a:buFont typeface="Wingdings" pitchFamily="2" charset="2"/>
              <a:buChar char="§"/>
            </a:pPr>
            <a:r>
              <a:rPr lang="es-ES" sz="1600" b="0"/>
              <a:t>El primer curso está conformado por asignaturas básicas y fundamentales para el seguimiento del resto de la docencia</a:t>
            </a: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3203575" y="3756025"/>
            <a:ext cx="59404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30238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s-ES" sz="1600" b="0"/>
              <a:t>El rendimiento se reduce con matrículas excesivas</a:t>
            </a:r>
          </a:p>
          <a:p>
            <a:pPr>
              <a:buFont typeface="Wingdings" pitchFamily="2" charset="2"/>
              <a:buChar char="§"/>
            </a:pPr>
            <a:r>
              <a:rPr lang="es-ES" sz="1600" b="0"/>
              <a:t>60 ECTS es la cantidad de trabajo que un estudiante medio puede asumir anualmente</a:t>
            </a: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3203575" y="5013325"/>
            <a:ext cx="59404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99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30238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s-ES" sz="1600" b="0"/>
              <a:t>Incompatibilidades de horario</a:t>
            </a:r>
          </a:p>
          <a:p>
            <a:pPr>
              <a:buFont typeface="Wingdings" pitchFamily="2" charset="2"/>
              <a:buChar char="§"/>
            </a:pPr>
            <a:r>
              <a:rPr lang="es-ES" sz="1600" b="0"/>
              <a:t>Secuencia ordenada de adquisición de conocimientos</a:t>
            </a:r>
          </a:p>
          <a:p>
            <a:pPr>
              <a:buFont typeface="Wingdings" pitchFamily="2" charset="2"/>
              <a:buChar char="§"/>
            </a:pPr>
            <a:r>
              <a:rPr lang="es-ES" sz="1600" b="0"/>
              <a:t>Evitar las “huidas hacia delante”</a:t>
            </a:r>
          </a:p>
        </p:txBody>
      </p:sp>
    </p:spTree>
    <p:extLst>
      <p:ext uri="{BB962C8B-B14F-4D97-AF65-F5344CB8AC3E}">
        <p14:creationId xmlns:p14="http://schemas.microsoft.com/office/powerpoint/2010/main" val="17461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" grpId="0" animBg="1"/>
      <p:bldP spid="30" grpId="0" animBg="1"/>
      <p:bldP spid="32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Comic Sans MS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12845</TotalTime>
  <Words>778</Words>
  <Application>Microsoft Office PowerPoint</Application>
  <PresentationFormat>Presentación en pantalla (4:3)</PresentationFormat>
  <Paragraphs>206</Paragraphs>
  <Slides>17</Slides>
  <Notes>15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Diseño personalizado</vt:lpstr>
      <vt:lpstr>Chart</vt:lpstr>
      <vt:lpstr>Presentación de PowerPoint</vt:lpstr>
      <vt:lpstr>DE DONDE VENIMOS</vt:lpstr>
      <vt:lpstr>DE DONDE VENIMOS</vt:lpstr>
      <vt:lpstr>MARCAMOS EL RUMBO</vt:lpstr>
      <vt:lpstr>MARCAMOS EL RUMBO</vt:lpstr>
      <vt:lpstr>HACEMOS LAS MALETAS</vt:lpstr>
      <vt:lpstr>HACEMOS LAS MALETAS</vt:lpstr>
      <vt:lpstr>HACEMOS LAS MALETAS</vt:lpstr>
      <vt:lpstr>HACEMOS LAS MALETAS</vt:lpstr>
      <vt:lpstr>NOS PONEMOS EN MARCHA</vt:lpstr>
      <vt:lpstr>NOS PONEMOS EN MARCHA</vt:lpstr>
      <vt:lpstr>NOS PONEMOS EN MARCHA</vt:lpstr>
      <vt:lpstr>HASTA AQUÍ HEMOS LLEGADO</vt:lpstr>
      <vt:lpstr>DE DONDE VENÍAMOS</vt:lpstr>
      <vt:lpstr>ANTES Y DESPUÉS</vt:lpstr>
      <vt:lpstr>UNA VISTA ATRÁS</vt:lpstr>
      <vt:lpstr>Presentación de PowerPoint</vt:lpstr>
    </vt:vector>
  </TitlesOfParts>
  <Company>UPV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XII Jornadas orientación. 2012</dc:title>
  <dc:creator>Miguel A. Fdez Prada</dc:creator>
  <cp:lastModifiedBy>Juan Luis Belenguer Sanmartín</cp:lastModifiedBy>
  <cp:revision>255</cp:revision>
  <dcterms:created xsi:type="dcterms:W3CDTF">2005-10-23T13:52:41Z</dcterms:created>
  <dcterms:modified xsi:type="dcterms:W3CDTF">2013-01-15T08:24:30Z</dcterms:modified>
</cp:coreProperties>
</file>